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415" r:id="rId3"/>
    <p:sldId id="417" r:id="rId4"/>
    <p:sldId id="264" r:id="rId5"/>
    <p:sldId id="265" r:id="rId6"/>
    <p:sldId id="370" r:id="rId7"/>
    <p:sldId id="418" r:id="rId8"/>
    <p:sldId id="336" r:id="rId9"/>
    <p:sldId id="409" r:id="rId10"/>
    <p:sldId id="411" r:id="rId11"/>
    <p:sldId id="412" r:id="rId12"/>
    <p:sldId id="413" r:id="rId13"/>
    <p:sldId id="408" r:id="rId14"/>
    <p:sldId id="419" r:id="rId15"/>
    <p:sldId id="269" r:id="rId16"/>
    <p:sldId id="354" r:id="rId17"/>
    <p:sldId id="372" r:id="rId18"/>
    <p:sldId id="355" r:id="rId19"/>
    <p:sldId id="425" r:id="rId20"/>
    <p:sldId id="421" r:id="rId21"/>
    <p:sldId id="422" r:id="rId22"/>
    <p:sldId id="423" r:id="rId23"/>
    <p:sldId id="424" r:id="rId24"/>
    <p:sldId id="426" r:id="rId25"/>
    <p:sldId id="321" r:id="rId26"/>
    <p:sldId id="427" r:id="rId27"/>
    <p:sldId id="277" r:id="rId28"/>
    <p:sldId id="420" r:id="rId29"/>
    <p:sldId id="428" r:id="rId30"/>
    <p:sldId id="429" r:id="rId31"/>
    <p:sldId id="430" r:id="rId3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C"/>
    <a:srgbClr val="FF2D2D"/>
    <a:srgbClr val="FF6565"/>
    <a:srgbClr val="D03E42"/>
    <a:srgbClr val="035C92"/>
    <a:srgbClr val="044871"/>
    <a:srgbClr val="636466"/>
    <a:srgbClr val="505153"/>
    <a:srgbClr val="792205"/>
    <a:srgbClr val="94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2" autoAdjust="0"/>
    <p:restoredTop sz="96529" autoAdjust="0"/>
  </p:normalViewPr>
  <p:slideViewPr>
    <p:cSldViewPr snapToGrid="0" showGuides="1">
      <p:cViewPr>
        <p:scale>
          <a:sx n="100" d="100"/>
          <a:sy n="100" d="100"/>
        </p:scale>
        <p:origin x="348" y="97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AEA3F34-D608-9B45-9515-8294AFD5FCED}" type="datetimeFigureOut">
              <a:rPr lang="en-US"/>
              <a:pPr>
                <a:defRPr/>
              </a:pPr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336447-6DB0-0540-9ABE-EC13206E9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94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12C7F38-5E21-E34B-9E19-C845B34FFFAE}" type="datetimeFigureOut">
              <a:rPr lang="en-US"/>
              <a:pPr>
                <a:defRPr/>
              </a:pPr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9953C0A-3EDA-BF4A-885C-A67518CE7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7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Feed-forward</a:t>
            </a:r>
            <a:br>
              <a:rPr lang="en-US" altLang="zh-TW" dirty="0"/>
            </a:br>
            <a:r>
              <a:rPr lang="en-US" altLang="zh-TW" dirty="0"/>
              <a:t>http://cs231n.github.io/convolutional-networks/</a:t>
            </a:r>
          </a:p>
          <a:p>
            <a:endParaRPr lang="en-US" altLang="zh-TW" dirty="0"/>
          </a:p>
          <a:p>
            <a:r>
              <a:rPr lang="en-US" altLang="zh-TW" dirty="0"/>
              <a:t>Back-propagation</a:t>
            </a:r>
          </a:p>
          <a:p>
            <a:r>
              <a:rPr lang="en-US" altLang="zh-TW" dirty="0"/>
              <a:t>http://www.jefkine.com/general/2016/09/05/backpropagation-in-convolutional-neural-networks/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953C0A-3EDA-BF4A-885C-A67518CE7F8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D0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265" y="1800839"/>
            <a:ext cx="7772400" cy="1423036"/>
          </a:xfrm>
        </p:spPr>
        <p:txBody>
          <a:bodyPr lIns="90000" rIns="90000" rtlCol="0" anchor="b">
            <a:noAutofit/>
          </a:bodyPr>
          <a:lstStyle>
            <a:lvl1pPr>
              <a:lnSpc>
                <a:spcPct val="80000"/>
              </a:lnSpc>
              <a:defRPr lang="en-US" sz="36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264" y="3223874"/>
            <a:ext cx="7772401" cy="1408319"/>
          </a:xfrm>
        </p:spPr>
        <p:txBody>
          <a:bodyPr lIns="90000" rIns="9000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8"/>
          <p:cNvCxnSpPr/>
          <p:nvPr userDrawn="1"/>
        </p:nvCxnSpPr>
        <p:spPr>
          <a:xfrm>
            <a:off x="593265" y="3216516"/>
            <a:ext cx="7772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 userDrawn="1"/>
        </p:nvSpPr>
        <p:spPr>
          <a:xfrm>
            <a:off x="-1" y="4700588"/>
            <a:ext cx="9144001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Straight Arrow Connector 5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2019 Trend Micro Inc.</a:t>
            </a:r>
          </a:p>
        </p:txBody>
      </p:sp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F4AD40E4-0F87-D445-B970-ED7045192DE5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rgbClr val="7F7F7F"/>
              </a:solidFill>
            </a:endParaRPr>
          </a:p>
        </p:txBody>
      </p:sp>
      <p:pic>
        <p:nvPicPr>
          <p:cNvPr id="14" name="Picture 9" descr="Trend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9263" y="4749800"/>
            <a:ext cx="871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88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 - Dark">
    <p:bg>
      <p:bgPr>
        <a:solidFill>
          <a:srgbClr val="D03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4700588"/>
            <a:ext cx="9144001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" name="Straight Arrow Connector 5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2019 Trend Micro Inc.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F4AD40E4-0F87-D445-B970-ED7045192DE5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93265" y="3216516"/>
            <a:ext cx="7772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end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9263" y="4749800"/>
            <a:ext cx="871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65" y="1439863"/>
            <a:ext cx="6858000" cy="1784012"/>
          </a:xfrm>
        </p:spPr>
        <p:txBody>
          <a:bodyPr bIns="91440" anchor="b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265" y="3223875"/>
            <a:ext cx="6858000" cy="755454"/>
          </a:xfrm>
        </p:spPr>
        <p:txBody>
          <a:bodyPr tIns="91440">
            <a:norm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76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" name="Straight Arrow Connector 3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2019 Trend Micro Inc.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rgbClr val="7F7F7F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42" y="45718"/>
            <a:ext cx="8795658" cy="485641"/>
          </a:xfrm>
        </p:spPr>
        <p:txBody>
          <a:bodyPr lIns="0" tIns="0" rIns="0" bIns="91440" anchor="b"/>
          <a:lstStyle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14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itle, Sub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Arrow Connector 4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2019 Trend Micro Inc.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97D2F0C-4A77-AD41-AF9F-264D887F88E7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rgbClr val="7F7F7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42" y="28798"/>
            <a:ext cx="8795657" cy="502561"/>
          </a:xfrm>
        </p:spPr>
        <p:txBody>
          <a:bodyPr lIns="0" tIns="0" rIns="0" bIns="91440" anchor="b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45142" y="675822"/>
            <a:ext cx="8795657" cy="3959775"/>
          </a:xfrm>
        </p:spPr>
        <p:txBody>
          <a:bodyPr/>
          <a:lstStyle>
            <a:lvl1pPr>
              <a:buClr>
                <a:srgbClr val="E6001C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C0000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C0000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C0000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C0000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-1"/>
            <a:ext cx="9143999" cy="531360"/>
            <a:chOff x="0" y="-1"/>
            <a:chExt cx="9143999" cy="531360"/>
          </a:xfrm>
        </p:grpSpPr>
        <p:sp>
          <p:nvSpPr>
            <p:cNvPr id="14" name="矩形 13"/>
            <p:cNvSpPr/>
            <p:nvPr userDrawn="1"/>
          </p:nvSpPr>
          <p:spPr>
            <a:xfrm>
              <a:off x="0" y="-1"/>
              <a:ext cx="9143999" cy="43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5" name="直線接點 14"/>
            <p:cNvCxnSpPr/>
            <p:nvPr userDrawn="1"/>
          </p:nvCxnSpPr>
          <p:spPr>
            <a:xfrm>
              <a:off x="0" y="531359"/>
              <a:ext cx="914082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66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" name="Straight Arrow Connector 2"/>
          <p:cNvCxnSpPr/>
          <p:nvPr userDrawn="1"/>
        </p:nvCxnSpPr>
        <p:spPr>
          <a:xfrm>
            <a:off x="711200" y="4830763"/>
            <a:ext cx="0" cy="184150"/>
          </a:xfrm>
          <a:prstGeom prst="straightConnector1">
            <a:avLst/>
          </a:prstGeom>
          <a:ln w="12700">
            <a:solidFill>
              <a:srgbClr val="BCBEC0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cs typeface="+mn-cs"/>
              </a:rPr>
              <a:t>Copyright 2019 Trend Micro Inc.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AE3BCBD-32E3-9B4D-B998-977141E63401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rgbClr val="7F7F7F"/>
              </a:solidFill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70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6114" y="0"/>
            <a:ext cx="888274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114" y="666296"/>
            <a:ext cx="8882743" cy="4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23" r:id="rId2"/>
    <p:sldLayoutId id="2147483824" r:id="rId3"/>
    <p:sldLayoutId id="2147483825" r:id="rId4"/>
    <p:sldLayoutId id="2147483827" r:id="rId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 baseline="0">
          <a:solidFill>
            <a:srgbClr val="C00000"/>
          </a:solidFill>
          <a:latin typeface="Calibri"/>
          <a:ea typeface="微軟正黑體" panose="020B0604030504040204" pitchFamily="34" charset="-120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 baseline="0">
          <a:solidFill>
            <a:schemeClr val="tx1"/>
          </a:solidFill>
          <a:latin typeface="Calibri"/>
          <a:ea typeface="微軟正黑體" panose="020B0604030504040204" pitchFamily="34" charset="-120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Calibri"/>
          <a:ea typeface="微軟正黑體" panose="020B0604030504040204" pitchFamily="34" charset="-120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alibri"/>
          <a:ea typeface="微軟正黑體" panose="020B0604030504040204" pitchFamily="34" charset="-120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1600" kern="1200" baseline="0">
          <a:solidFill>
            <a:schemeClr val="tx1">
              <a:lumMod val="75000"/>
              <a:lumOff val="25000"/>
            </a:schemeClr>
          </a:solidFill>
          <a:latin typeface="Calibri"/>
          <a:ea typeface="微軟正黑體" panose="020B0604030504040204" pitchFamily="34" charset="-120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sz="1600" kern="1200" baseline="0">
          <a:solidFill>
            <a:schemeClr val="tx1">
              <a:lumMod val="75000"/>
              <a:lumOff val="25000"/>
            </a:schemeClr>
          </a:solidFill>
          <a:latin typeface="Calibri"/>
          <a:ea typeface="微軟正黑體" panose="020B0604030504040204" pitchFamily="34" charset="-12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33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0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44.png"/><Relationship Id="rId39" Type="http://schemas.openxmlformats.org/officeDocument/2006/relationships/image" Target="../media/image91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42" Type="http://schemas.openxmlformats.org/officeDocument/2006/relationships/image" Target="../media/image94.png"/><Relationship Id="rId47" Type="http://schemas.openxmlformats.org/officeDocument/2006/relationships/image" Target="../media/image96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6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2.png"/><Relationship Id="rId45" Type="http://schemas.openxmlformats.org/officeDocument/2006/relationships/image" Target="NULL"/><Relationship Id="rId5" Type="http://schemas.openxmlformats.org/officeDocument/2006/relationships/image" Target="../media/image53.png"/><Relationship Id="rId15" Type="http://schemas.openxmlformats.org/officeDocument/2006/relationships/image" Target="../media/image65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36" Type="http://schemas.openxmlformats.org/officeDocument/2006/relationships/image" Target="../media/image87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2.png"/><Relationship Id="rId44" Type="http://schemas.openxmlformats.org/officeDocument/2006/relationships/image" Target="NULL"/><Relationship Id="rId4" Type="http://schemas.openxmlformats.org/officeDocument/2006/relationships/image" Target="../media/image5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5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NULL"/><Relationship Id="rId20" Type="http://schemas.openxmlformats.org/officeDocument/2006/relationships/image" Target="../media/image71.png"/><Relationship Id="rId41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Hkk7WS2BDsmwGovE8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Practical Machine Learning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Week 4. Convolutional Neural Network</a:t>
            </a:r>
          </a:p>
          <a:p>
            <a:endParaRPr lang="en-US" altLang="zh-TW" dirty="0"/>
          </a:p>
          <a:p>
            <a:r>
              <a:rPr lang="en-US" altLang="zh-TW" dirty="0"/>
              <a:t>Jessee Kung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8EEA-71A9-4308-8DFA-C7DA62C0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4. Over-fitting vs. Under-fitting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CE1484-716A-4206-839F-ECC2D36E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Always divide the data into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training set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validation set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To make sure your model is capable of handling unseen samples</a:t>
            </a:r>
          </a:p>
          <a:p>
            <a:endParaRPr lang="zh-TW" altLang="en-US" dirty="0"/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219153CB-E3C8-43F7-A277-D6D47C27EA6E}"/>
              </a:ext>
            </a:extLst>
          </p:cNvPr>
          <p:cNvGrpSpPr/>
          <p:nvPr/>
        </p:nvGrpSpPr>
        <p:grpSpPr>
          <a:xfrm>
            <a:off x="3669544" y="1489710"/>
            <a:ext cx="2369173" cy="2361459"/>
            <a:chOff x="3669544" y="1489710"/>
            <a:chExt cx="2369173" cy="2361459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51AA8467-C695-4917-BF85-C6D9F5A05A6D}"/>
                </a:ext>
              </a:extLst>
            </p:cNvPr>
            <p:cNvGrpSpPr/>
            <p:nvPr/>
          </p:nvGrpSpPr>
          <p:grpSpPr>
            <a:xfrm>
              <a:off x="3669544" y="1489710"/>
              <a:ext cx="2369173" cy="2164080"/>
              <a:chOff x="3669544" y="1489710"/>
              <a:chExt cx="2369173" cy="2164080"/>
            </a:xfrm>
          </p:grpSpPr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C7DFF8A-65DD-4EBB-AE31-251E4AAF7E95}"/>
                  </a:ext>
                </a:extLst>
              </p:cNvPr>
              <p:cNvCxnSpPr/>
              <p:nvPr/>
            </p:nvCxnSpPr>
            <p:spPr>
              <a:xfrm flipV="1">
                <a:off x="3810987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CC202A4F-080D-4BE0-B27F-4C1D921C5333}"/>
                  </a:ext>
                </a:extLst>
              </p:cNvPr>
              <p:cNvCxnSpPr/>
              <p:nvPr/>
            </p:nvCxnSpPr>
            <p:spPr>
              <a:xfrm>
                <a:off x="3669544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06997ADC-3738-4CCC-ABD7-49A8833D1D6C}"/>
                  </a:ext>
                </a:extLst>
              </p:cNvPr>
              <p:cNvSpPr/>
              <p:nvPr/>
            </p:nvSpPr>
            <p:spPr>
              <a:xfrm>
                <a:off x="4805505" y="211565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3653B036-4CB8-4008-B4E5-E07E3E3BE1CD}"/>
                  </a:ext>
                </a:extLst>
              </p:cNvPr>
              <p:cNvSpPr/>
              <p:nvPr/>
            </p:nvSpPr>
            <p:spPr>
              <a:xfrm>
                <a:off x="4937561" y="2625552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92563D9-6044-49D0-BBE4-533437913BEB}"/>
                  </a:ext>
                </a:extLst>
              </p:cNvPr>
              <p:cNvSpPr/>
              <p:nvPr/>
            </p:nvSpPr>
            <p:spPr>
              <a:xfrm>
                <a:off x="4714672" y="22352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F5C57CE6-A21B-41FD-B848-1E50B6755CF4}"/>
                  </a:ext>
                </a:extLst>
              </p:cNvPr>
              <p:cNvSpPr/>
              <p:nvPr/>
            </p:nvSpPr>
            <p:spPr>
              <a:xfrm>
                <a:off x="4629434" y="21106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6382B7A-BFC8-47C2-B84C-29C3DFF1BD45}"/>
                  </a:ext>
                </a:extLst>
              </p:cNvPr>
              <p:cNvSpPr/>
              <p:nvPr/>
            </p:nvSpPr>
            <p:spPr>
              <a:xfrm>
                <a:off x="4577046" y="23446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A9D74B96-6421-468F-B1D0-24A8511F56B1}"/>
                  </a:ext>
                </a:extLst>
              </p:cNvPr>
              <p:cNvSpPr/>
              <p:nvPr/>
            </p:nvSpPr>
            <p:spPr>
              <a:xfrm>
                <a:off x="4160581" y="32278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443692EF-2EC4-43DA-BC5C-60AF3572CF72}"/>
                  </a:ext>
                </a:extLst>
              </p:cNvPr>
              <p:cNvSpPr/>
              <p:nvPr/>
            </p:nvSpPr>
            <p:spPr>
              <a:xfrm>
                <a:off x="4872464" y="19772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186B611-CF1B-43D1-8F31-B25E5D6B48E0}"/>
                  </a:ext>
                </a:extLst>
              </p:cNvPr>
              <p:cNvSpPr/>
              <p:nvPr/>
            </p:nvSpPr>
            <p:spPr>
              <a:xfrm>
                <a:off x="4577046" y="189520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97D9393C-2752-4456-A142-F134126FA99A}"/>
                  </a:ext>
                </a:extLst>
              </p:cNvPr>
              <p:cNvSpPr/>
              <p:nvPr/>
            </p:nvSpPr>
            <p:spPr>
              <a:xfrm>
                <a:off x="4353646" y="197915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549BB370-2C0B-4FBC-BE77-841020B6DFE9}"/>
                  </a:ext>
                </a:extLst>
              </p:cNvPr>
              <p:cNvSpPr/>
              <p:nvPr/>
            </p:nvSpPr>
            <p:spPr>
              <a:xfrm>
                <a:off x="4446829" y="245283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6FF1FE4-0EB0-4747-8D0D-0D50B0A76E79}"/>
                  </a:ext>
                </a:extLst>
              </p:cNvPr>
              <p:cNvSpPr/>
              <p:nvPr/>
            </p:nvSpPr>
            <p:spPr>
              <a:xfrm>
                <a:off x="4374082" y="27020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7FFC1F9A-AC9D-48A0-8B14-3C10302836B3}"/>
                  </a:ext>
                </a:extLst>
              </p:cNvPr>
              <p:cNvSpPr/>
              <p:nvPr/>
            </p:nvSpPr>
            <p:spPr>
              <a:xfrm>
                <a:off x="4269692" y="264450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E315F0F1-3D66-4FCE-862C-C79428FC0ADF}"/>
                  </a:ext>
                </a:extLst>
              </p:cNvPr>
              <p:cNvSpPr/>
              <p:nvPr/>
            </p:nvSpPr>
            <p:spPr>
              <a:xfrm>
                <a:off x="4421017" y="288134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0448FC7A-42D2-4A2B-A19F-D897294A95D1}"/>
                  </a:ext>
                </a:extLst>
              </p:cNvPr>
              <p:cNvSpPr/>
              <p:nvPr/>
            </p:nvSpPr>
            <p:spPr>
              <a:xfrm>
                <a:off x="4524658" y="295796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32D3A476-2297-433D-995F-880A1F2B95F7}"/>
                  </a:ext>
                </a:extLst>
              </p:cNvPr>
              <p:cNvSpPr/>
              <p:nvPr/>
            </p:nvSpPr>
            <p:spPr>
              <a:xfrm>
                <a:off x="4332982" y="303269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ED7E2661-4E96-44BD-BACD-847E3F509BAC}"/>
                  </a:ext>
                </a:extLst>
              </p:cNvPr>
              <p:cNvSpPr/>
              <p:nvPr/>
            </p:nvSpPr>
            <p:spPr>
              <a:xfrm>
                <a:off x="4512641" y="328027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B591DD10-DBA8-481E-86A8-D6269FDAD1A8}"/>
                  </a:ext>
                </a:extLst>
              </p:cNvPr>
              <p:cNvSpPr/>
              <p:nvPr/>
            </p:nvSpPr>
            <p:spPr>
              <a:xfrm>
                <a:off x="4781834" y="22630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4FF50017-F90E-41D4-9DC7-78CC0CDB6DF8}"/>
                  </a:ext>
                </a:extLst>
              </p:cNvPr>
              <p:cNvSpPr/>
              <p:nvPr/>
            </p:nvSpPr>
            <p:spPr>
              <a:xfrm>
                <a:off x="4239603" y="175370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BD849288-FD7F-46E4-9FDB-D7A6190BF1F3}"/>
                  </a:ext>
                </a:extLst>
              </p:cNvPr>
              <p:cNvSpPr/>
              <p:nvPr/>
            </p:nvSpPr>
            <p:spPr>
              <a:xfrm>
                <a:off x="4091198" y="243646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F5CA1C6D-EA51-4F39-B6A3-0BF1EF5BE0D0}"/>
                  </a:ext>
                </a:extLst>
              </p:cNvPr>
              <p:cNvSpPr/>
              <p:nvPr/>
            </p:nvSpPr>
            <p:spPr>
              <a:xfrm>
                <a:off x="4946678" y="2835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ACE401D6-33A6-47F1-AD47-B7F2DD899667}"/>
                  </a:ext>
                </a:extLst>
              </p:cNvPr>
              <p:cNvSpPr/>
              <p:nvPr/>
            </p:nvSpPr>
            <p:spPr>
              <a:xfrm>
                <a:off x="5181862" y="29692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0AEFE785-1D8C-45F2-9145-6CAB16676EF6}"/>
                  </a:ext>
                </a:extLst>
              </p:cNvPr>
              <p:cNvSpPr/>
              <p:nvPr/>
            </p:nvSpPr>
            <p:spPr>
              <a:xfrm>
                <a:off x="5084384" y="303643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2EEECFE-63B4-49F6-82F7-B04C50307A96}"/>
                  </a:ext>
                </a:extLst>
              </p:cNvPr>
              <p:cNvSpPr/>
              <p:nvPr/>
            </p:nvSpPr>
            <p:spPr>
              <a:xfrm>
                <a:off x="5363718" y="248363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FE1A2F39-1200-4B2D-84A9-0E11FB3F5431}"/>
                  </a:ext>
                </a:extLst>
              </p:cNvPr>
              <p:cNvSpPr/>
              <p:nvPr/>
            </p:nvSpPr>
            <p:spPr>
              <a:xfrm>
                <a:off x="5150650" y="263408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0558575-6F68-4133-95E0-F710075AB6E8}"/>
                  </a:ext>
                </a:extLst>
              </p:cNvPr>
              <p:cNvSpPr/>
              <p:nvPr/>
            </p:nvSpPr>
            <p:spPr>
              <a:xfrm>
                <a:off x="5256776" y="235651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771BE91-3A88-4B6B-B609-377E07957477}"/>
                  </a:ext>
                </a:extLst>
              </p:cNvPr>
              <p:cNvSpPr/>
              <p:nvPr/>
            </p:nvSpPr>
            <p:spPr>
              <a:xfrm>
                <a:off x="5189012" y="222133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C45318F1-F8D1-4BDD-8AB3-2A5CAC372F1A}"/>
                  </a:ext>
                </a:extLst>
              </p:cNvPr>
              <p:cNvSpPr/>
              <p:nvPr/>
            </p:nvSpPr>
            <p:spPr>
              <a:xfrm>
                <a:off x="5131412" y="207254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DF127C59-76E6-47DB-97FD-E040701C2F9F}"/>
                  </a:ext>
                </a:extLst>
              </p:cNvPr>
              <p:cNvSpPr/>
              <p:nvPr/>
            </p:nvSpPr>
            <p:spPr>
              <a:xfrm>
                <a:off x="5044379" y="18160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8B39789-9F6A-40F1-AF7A-06B935002DB2}"/>
                  </a:ext>
                </a:extLst>
              </p:cNvPr>
              <p:cNvSpPr/>
              <p:nvPr/>
            </p:nvSpPr>
            <p:spPr>
              <a:xfrm>
                <a:off x="5318849" y="3084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5E6389B-4983-40F6-877B-7CE0B01DED8A}"/>
                  </a:ext>
                </a:extLst>
              </p:cNvPr>
              <p:cNvSpPr/>
              <p:nvPr/>
            </p:nvSpPr>
            <p:spPr>
              <a:xfrm>
                <a:off x="5421318" y="270625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1E20A34C-E029-49EF-ADF8-D3B278885DDA}"/>
                  </a:ext>
                </a:extLst>
              </p:cNvPr>
              <p:cNvSpPr/>
              <p:nvPr/>
            </p:nvSpPr>
            <p:spPr>
              <a:xfrm>
                <a:off x="5475230" y="17019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ACE2795D-A0DF-47BA-83F9-D7B0B6557A81}"/>
                  </a:ext>
                </a:extLst>
              </p:cNvPr>
              <p:cNvSpPr/>
              <p:nvPr/>
            </p:nvSpPr>
            <p:spPr>
              <a:xfrm>
                <a:off x="5225137" y="32468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70351DEA-2FD2-4918-A4B2-7F399F551066}"/>
                  </a:ext>
                </a:extLst>
              </p:cNvPr>
              <p:cNvSpPr/>
              <p:nvPr/>
            </p:nvSpPr>
            <p:spPr>
              <a:xfrm>
                <a:off x="5181862" y="251415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E126DF4A-C1A9-4CCF-BE5D-0A758386CE40}"/>
                  </a:ext>
                </a:extLst>
              </p:cNvPr>
              <p:cNvSpPr/>
              <p:nvPr/>
            </p:nvSpPr>
            <p:spPr>
              <a:xfrm>
                <a:off x="5534423" y="33791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B7E8C3DE-41C6-440C-9DC0-54A69F164787}"/>
                  </a:ext>
                </a:extLst>
              </p:cNvPr>
              <p:cNvSpPr/>
              <p:nvPr/>
            </p:nvSpPr>
            <p:spPr>
              <a:xfrm>
                <a:off x="4932508" y="162406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DDCF5A8-6D99-4C30-9ECF-C4E8E5625D0A}"/>
                </a:ext>
              </a:extLst>
            </p:cNvPr>
            <p:cNvSpPr txBox="1"/>
            <p:nvPr/>
          </p:nvSpPr>
          <p:spPr>
            <a:xfrm>
              <a:off x="3810987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Training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98DDD1BF-914C-432B-9A4F-4D4CA312DD44}"/>
              </a:ext>
            </a:extLst>
          </p:cNvPr>
          <p:cNvGrpSpPr/>
          <p:nvPr/>
        </p:nvGrpSpPr>
        <p:grpSpPr>
          <a:xfrm>
            <a:off x="6390031" y="1489710"/>
            <a:ext cx="2369173" cy="2361459"/>
            <a:chOff x="6390031" y="1489710"/>
            <a:chExt cx="2369173" cy="2361459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0B4B96B1-6A92-42D1-B787-0E396FF003F3}"/>
                </a:ext>
              </a:extLst>
            </p:cNvPr>
            <p:cNvGrpSpPr/>
            <p:nvPr/>
          </p:nvGrpSpPr>
          <p:grpSpPr>
            <a:xfrm>
              <a:off x="6390031" y="1489710"/>
              <a:ext cx="2369173" cy="2164080"/>
              <a:chOff x="6390031" y="1489710"/>
              <a:chExt cx="2369173" cy="2164080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D5BEA6AD-2006-48CA-A29D-CD9C007153DA}"/>
                  </a:ext>
                </a:extLst>
              </p:cNvPr>
              <p:cNvCxnSpPr/>
              <p:nvPr/>
            </p:nvCxnSpPr>
            <p:spPr>
              <a:xfrm flipV="1">
                <a:off x="6531474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F8496A91-9912-4A23-837E-8AB3FC503500}"/>
                  </a:ext>
                </a:extLst>
              </p:cNvPr>
              <p:cNvCxnSpPr/>
              <p:nvPr/>
            </p:nvCxnSpPr>
            <p:spPr>
              <a:xfrm>
                <a:off x="6390031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8B6A9DDA-FAE5-4756-A90D-33B0DCAC4E10}"/>
                  </a:ext>
                </a:extLst>
              </p:cNvPr>
              <p:cNvSpPr/>
              <p:nvPr/>
            </p:nvSpPr>
            <p:spPr>
              <a:xfrm>
                <a:off x="6838362" y="333266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FB0754DA-FAA6-4764-8BF2-F2C246A584E9}"/>
                  </a:ext>
                </a:extLst>
              </p:cNvPr>
              <p:cNvSpPr/>
              <p:nvPr/>
            </p:nvSpPr>
            <p:spPr>
              <a:xfrm>
                <a:off x="7124610" y="255760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4795BDC-3943-42D9-9781-B9BDABF6D30F}"/>
                  </a:ext>
                </a:extLst>
              </p:cNvPr>
              <p:cNvSpPr/>
              <p:nvPr/>
            </p:nvSpPr>
            <p:spPr>
              <a:xfrm>
                <a:off x="7051863" y="280684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F4B0C9CC-3927-4113-9CF9-4D40CE9AC0E7}"/>
                  </a:ext>
                </a:extLst>
              </p:cNvPr>
              <p:cNvSpPr/>
              <p:nvPr/>
            </p:nvSpPr>
            <p:spPr>
              <a:xfrm>
                <a:off x="6947473" y="274928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2ED68E0-6BD9-45AB-AA6A-2D6D272B36F2}"/>
                  </a:ext>
                </a:extLst>
              </p:cNvPr>
              <p:cNvSpPr/>
              <p:nvPr/>
            </p:nvSpPr>
            <p:spPr>
              <a:xfrm>
                <a:off x="7098798" y="298611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8B7E4FB1-8E1B-497D-BBE4-10C9C752D228}"/>
                  </a:ext>
                </a:extLst>
              </p:cNvPr>
              <p:cNvSpPr/>
              <p:nvPr/>
            </p:nvSpPr>
            <p:spPr>
              <a:xfrm>
                <a:off x="7202439" y="3062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0C10BB11-6875-429A-8ED9-602F65E2B1F9}"/>
                  </a:ext>
                </a:extLst>
              </p:cNvPr>
              <p:cNvSpPr/>
              <p:nvPr/>
            </p:nvSpPr>
            <p:spPr>
              <a:xfrm>
                <a:off x="7010763" y="313746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16365798-80D4-4E3B-AB12-2013B9815838}"/>
                  </a:ext>
                </a:extLst>
              </p:cNvPr>
              <p:cNvSpPr/>
              <p:nvPr/>
            </p:nvSpPr>
            <p:spPr>
              <a:xfrm>
                <a:off x="7190422" y="338504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D72E03-1166-48A2-9258-71675986B591}"/>
                  </a:ext>
                </a:extLst>
              </p:cNvPr>
              <p:cNvSpPr/>
              <p:nvPr/>
            </p:nvSpPr>
            <p:spPr>
              <a:xfrm>
                <a:off x="6768979" y="254123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927820B-13E6-49F5-9B4E-B42E1F40B024}"/>
                  </a:ext>
                </a:extLst>
              </p:cNvPr>
              <p:cNvSpPr/>
              <p:nvPr/>
            </p:nvSpPr>
            <p:spPr>
              <a:xfrm>
                <a:off x="7405977" y="242334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02620CBE-AD13-4642-85EC-4A9FE4A1E13D}"/>
                  </a:ext>
                </a:extLst>
              </p:cNvPr>
              <p:cNvSpPr/>
              <p:nvPr/>
            </p:nvSpPr>
            <p:spPr>
              <a:xfrm>
                <a:off x="7515088" y="18399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8C7CBD5B-85C0-479A-A59C-69F1C395D05C}"/>
                  </a:ext>
                </a:extLst>
              </p:cNvPr>
              <p:cNvSpPr/>
              <p:nvPr/>
            </p:nvSpPr>
            <p:spPr>
              <a:xfrm>
                <a:off x="7578378" y="2228152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7CF0747B-2754-4FA6-8871-20BD0AFE39D6}"/>
                  </a:ext>
                </a:extLst>
              </p:cNvPr>
              <p:cNvSpPr/>
              <p:nvPr/>
            </p:nvSpPr>
            <p:spPr>
              <a:xfrm>
                <a:off x="7336594" y="16319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CA321272-D2C4-4599-B7FA-8AE26217F0A0}"/>
                  </a:ext>
                </a:extLst>
              </p:cNvPr>
              <p:cNvSpPr/>
              <p:nvPr/>
            </p:nvSpPr>
            <p:spPr>
              <a:xfrm>
                <a:off x="7279705" y="26570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3CB33ED-8665-46D8-90DC-595E9014CD81}"/>
                  </a:ext>
                </a:extLst>
              </p:cNvPr>
              <p:cNvSpPr/>
              <p:nvPr/>
            </p:nvSpPr>
            <p:spPr>
              <a:xfrm>
                <a:off x="7361113" y="25475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805EE183-D71C-4395-B0E0-1A39AF60CE39}"/>
                  </a:ext>
                </a:extLst>
              </p:cNvPr>
              <p:cNvSpPr/>
              <p:nvPr/>
            </p:nvSpPr>
            <p:spPr>
              <a:xfrm>
                <a:off x="7263389" y="280300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5486AD1C-B420-4909-929E-12B8950DF647}"/>
                  </a:ext>
                </a:extLst>
              </p:cNvPr>
              <p:cNvSpPr/>
              <p:nvPr/>
            </p:nvSpPr>
            <p:spPr>
              <a:xfrm>
                <a:off x="7031094" y="162927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587377D7-A7FD-4AFD-813B-DECC182418DD}"/>
                  </a:ext>
                </a:extLst>
              </p:cNvPr>
              <p:cNvSpPr/>
              <p:nvPr/>
            </p:nvSpPr>
            <p:spPr>
              <a:xfrm>
                <a:off x="7172935" y="178758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E88AD414-A758-4DAA-BC64-CF6F9F506269}"/>
                  </a:ext>
                </a:extLst>
              </p:cNvPr>
              <p:cNvSpPr/>
              <p:nvPr/>
            </p:nvSpPr>
            <p:spPr>
              <a:xfrm>
                <a:off x="7619863" y="20241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AB27AF1B-CB39-4B4C-A0DA-86F9083D30FE}"/>
                  </a:ext>
                </a:extLst>
              </p:cNvPr>
              <p:cNvSpPr/>
              <p:nvPr/>
            </p:nvSpPr>
            <p:spPr>
              <a:xfrm>
                <a:off x="7389804" y="19280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A8D67F8C-C075-4358-A526-C57D88268C14}"/>
                  </a:ext>
                </a:extLst>
              </p:cNvPr>
              <p:cNvSpPr/>
              <p:nvPr/>
            </p:nvSpPr>
            <p:spPr>
              <a:xfrm>
                <a:off x="7552080" y="17107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6F76F943-A8C8-408D-AEA8-3F43E69AFBEA}"/>
                  </a:ext>
                </a:extLst>
              </p:cNvPr>
              <p:cNvSpPr/>
              <p:nvPr/>
            </p:nvSpPr>
            <p:spPr>
              <a:xfrm>
                <a:off x="7281167" y="21119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5C53777E-2A78-4BC6-B850-A35FF54B5551}"/>
                  </a:ext>
                </a:extLst>
              </p:cNvPr>
              <p:cNvSpPr/>
              <p:nvPr/>
            </p:nvSpPr>
            <p:spPr>
              <a:xfrm>
                <a:off x="7514333" y="1971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79CFAAC7-5C75-414A-A75B-91A096950AE9}"/>
                  </a:ext>
                </a:extLst>
              </p:cNvPr>
              <p:cNvSpPr/>
              <p:nvPr/>
            </p:nvSpPr>
            <p:spPr>
              <a:xfrm>
                <a:off x="7513119" y="275336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0112E87-19A6-4051-B4AB-4537937B446F}"/>
                  </a:ext>
                </a:extLst>
              </p:cNvPr>
              <p:cNvSpPr/>
              <p:nvPr/>
            </p:nvSpPr>
            <p:spPr>
              <a:xfrm>
                <a:off x="7522236" y="29632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75FA586-7CAB-4278-9986-38ED0279734C}"/>
                  </a:ext>
                </a:extLst>
              </p:cNvPr>
              <p:cNvSpPr/>
              <p:nvPr/>
            </p:nvSpPr>
            <p:spPr>
              <a:xfrm>
                <a:off x="7757420" y="30970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933EC00F-ABEC-4DFB-9258-89CBCE4EACF5}"/>
                  </a:ext>
                </a:extLst>
              </p:cNvPr>
              <p:cNvSpPr/>
              <p:nvPr/>
            </p:nvSpPr>
            <p:spPr>
              <a:xfrm>
                <a:off x="7659942" y="316424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10F2530D-44F6-4CB9-9156-2366A179C380}"/>
                  </a:ext>
                </a:extLst>
              </p:cNvPr>
              <p:cNvSpPr/>
              <p:nvPr/>
            </p:nvSpPr>
            <p:spPr>
              <a:xfrm>
                <a:off x="7726208" y="276189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924B4538-32BD-42BC-9993-0044F0D61E16}"/>
                  </a:ext>
                </a:extLst>
              </p:cNvPr>
              <p:cNvSpPr/>
              <p:nvPr/>
            </p:nvSpPr>
            <p:spPr>
              <a:xfrm>
                <a:off x="7800695" y="3374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22FFD5CF-666D-454B-8689-7BBA96B79520}"/>
                  </a:ext>
                </a:extLst>
              </p:cNvPr>
              <p:cNvSpPr/>
              <p:nvPr/>
            </p:nvSpPr>
            <p:spPr>
              <a:xfrm>
                <a:off x="7541940" y="30908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C1BDC0B2-DB74-4039-B465-E26097CFB903}"/>
                  </a:ext>
                </a:extLst>
              </p:cNvPr>
              <p:cNvSpPr/>
              <p:nvPr/>
            </p:nvSpPr>
            <p:spPr>
              <a:xfrm>
                <a:off x="7444462" y="315807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CDB5D750-7A6B-46A5-8FBA-D05C093BA5D4}"/>
                  </a:ext>
                </a:extLst>
              </p:cNvPr>
              <p:cNvSpPr/>
              <p:nvPr/>
            </p:nvSpPr>
            <p:spPr>
              <a:xfrm>
                <a:off x="7585215" y="336845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7A4263E7-8909-4187-9D22-B43508442F23}"/>
                  </a:ext>
                </a:extLst>
              </p:cNvPr>
              <p:cNvSpPr/>
              <p:nvPr/>
            </p:nvSpPr>
            <p:spPr>
              <a:xfrm>
                <a:off x="8066624" y="20317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D6BDCB21-522C-44B4-A371-53D7BA750BFE}"/>
                  </a:ext>
                </a:extLst>
              </p:cNvPr>
              <p:cNvSpPr/>
              <p:nvPr/>
            </p:nvSpPr>
            <p:spPr>
              <a:xfrm>
                <a:off x="7851144" y="20255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A6806D4C-852A-4D7B-B870-D878DCE3EA5B}"/>
                  </a:ext>
                </a:extLst>
              </p:cNvPr>
              <p:cNvSpPr/>
              <p:nvPr/>
            </p:nvSpPr>
            <p:spPr>
              <a:xfrm>
                <a:off x="7983620" y="232657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CAD880BE-9086-4670-9904-1100284F8B18}"/>
                  </a:ext>
                </a:extLst>
              </p:cNvPr>
              <p:cNvSpPr/>
              <p:nvPr/>
            </p:nvSpPr>
            <p:spPr>
              <a:xfrm>
                <a:off x="7768140" y="232040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96CF8F3D-D66B-4CC9-B177-29E840DCD730}"/>
                  </a:ext>
                </a:extLst>
              </p:cNvPr>
              <p:cNvSpPr/>
              <p:nvPr/>
            </p:nvSpPr>
            <p:spPr>
              <a:xfrm>
                <a:off x="7706573" y="2506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22A78E2F-A119-4078-8015-65D6777BD2F2}"/>
                  </a:ext>
                </a:extLst>
              </p:cNvPr>
              <p:cNvSpPr/>
              <p:nvPr/>
            </p:nvSpPr>
            <p:spPr>
              <a:xfrm>
                <a:off x="7609095" y="257380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A8CB132-C523-4091-A06F-162A98BAF376}"/>
                  </a:ext>
                </a:extLst>
              </p:cNvPr>
              <p:cNvSpPr/>
              <p:nvPr/>
            </p:nvSpPr>
            <p:spPr>
              <a:xfrm>
                <a:off x="7749848" y="278418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6DF1B5D0-9262-4013-BBB4-A2F2F28FBBE3}"/>
                  </a:ext>
                </a:extLst>
              </p:cNvPr>
              <p:cNvSpPr/>
              <p:nvPr/>
            </p:nvSpPr>
            <p:spPr>
              <a:xfrm>
                <a:off x="7852723" y="16443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92BFC333-E521-4707-8D51-2E42EB3E2D54}"/>
                  </a:ext>
                </a:extLst>
              </p:cNvPr>
              <p:cNvSpPr/>
              <p:nvPr/>
            </p:nvSpPr>
            <p:spPr>
              <a:xfrm>
                <a:off x="7755245" y="171152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22661070-7CEB-49D2-948D-F5C54B659A8E}"/>
                  </a:ext>
                </a:extLst>
              </p:cNvPr>
              <p:cNvSpPr/>
              <p:nvPr/>
            </p:nvSpPr>
            <p:spPr>
              <a:xfrm>
                <a:off x="7895998" y="192190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EFBFFBDA-466F-42F8-84B9-0103E1A089A9}"/>
                  </a:ext>
                </a:extLst>
              </p:cNvPr>
              <p:cNvSpPr/>
              <p:nvPr/>
            </p:nvSpPr>
            <p:spPr>
              <a:xfrm>
                <a:off x="8086786" y="26568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62339CB5-45A0-43C2-88CB-495F56992BBE}"/>
                  </a:ext>
                </a:extLst>
              </p:cNvPr>
              <p:cNvSpPr/>
              <p:nvPr/>
            </p:nvSpPr>
            <p:spPr>
              <a:xfrm>
                <a:off x="7871306" y="265071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C25D17F9-5EF1-474C-BC84-1F6CC188A41A}"/>
                  </a:ext>
                </a:extLst>
              </p:cNvPr>
              <p:cNvSpPr/>
              <p:nvPr/>
            </p:nvSpPr>
            <p:spPr>
              <a:xfrm>
                <a:off x="7916160" y="254702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E4F939A7-723C-4337-B3A6-723C0BF153C8}"/>
                  </a:ext>
                </a:extLst>
              </p:cNvPr>
              <p:cNvSpPr/>
              <p:nvPr/>
            </p:nvSpPr>
            <p:spPr>
              <a:xfrm>
                <a:off x="8224199" y="175176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C3EB7115-5189-42DC-888E-AB2B24BAAF1F}"/>
                  </a:ext>
                </a:extLst>
              </p:cNvPr>
              <p:cNvSpPr/>
              <p:nvPr/>
            </p:nvSpPr>
            <p:spPr>
              <a:xfrm>
                <a:off x="8008719" y="174559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ADAC23C0-43C9-4A01-99BB-91F94070D328}"/>
                  </a:ext>
                </a:extLst>
              </p:cNvPr>
              <p:cNvSpPr/>
              <p:nvPr/>
            </p:nvSpPr>
            <p:spPr>
              <a:xfrm>
                <a:off x="8053573" y="16419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91EE1DA2-99E4-483F-B8F4-AA71744278E7}"/>
                </a:ext>
              </a:extLst>
            </p:cNvPr>
            <p:cNvSpPr txBox="1"/>
            <p:nvPr/>
          </p:nvSpPr>
          <p:spPr>
            <a:xfrm>
              <a:off x="6531881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Validation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3B4EFF4B-CE14-4DAD-AF46-57472366FD19}"/>
              </a:ext>
            </a:extLst>
          </p:cNvPr>
          <p:cNvGrpSpPr/>
          <p:nvPr/>
        </p:nvGrpSpPr>
        <p:grpSpPr>
          <a:xfrm>
            <a:off x="3634860" y="1574085"/>
            <a:ext cx="2369173" cy="3094474"/>
            <a:chOff x="3634860" y="1574085"/>
            <a:chExt cx="2369173" cy="3094474"/>
          </a:xfrm>
        </p:grpSpPr>
        <p:sp>
          <p:nvSpPr>
            <p:cNvPr id="110" name="手繪多邊形: 圖案 109">
              <a:extLst>
                <a:ext uri="{FF2B5EF4-FFF2-40B4-BE49-F238E27FC236}">
                  <a16:creationId xmlns:a16="http://schemas.microsoft.com/office/drawing/2014/main" id="{45B8217A-B830-49F0-BA6E-BE51CC6CAA8A}"/>
                </a:ext>
              </a:extLst>
            </p:cNvPr>
            <p:cNvSpPr/>
            <p:nvPr/>
          </p:nvSpPr>
          <p:spPr>
            <a:xfrm>
              <a:off x="4637484" y="1574085"/>
              <a:ext cx="400944" cy="1934307"/>
            </a:xfrm>
            <a:custGeom>
              <a:avLst/>
              <a:gdLst>
                <a:gd name="connsiteX0" fmla="*/ 66401 w 400944"/>
                <a:gd name="connsiteY0" fmla="*/ 0 h 1934307"/>
                <a:gd name="connsiteX1" fmla="*/ 400508 w 400944"/>
                <a:gd name="connsiteY1" fmla="*/ 703384 h 1934307"/>
                <a:gd name="connsiteX2" fmla="*/ 4854 w 400944"/>
                <a:gd name="connsiteY2" fmla="*/ 1424354 h 1934307"/>
                <a:gd name="connsiteX3" fmla="*/ 215870 w 400944"/>
                <a:gd name="connsiteY3" fmla="*/ 1934307 h 19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44" h="1934307">
                  <a:moveTo>
                    <a:pt x="66401" y="0"/>
                  </a:moveTo>
                  <a:cubicBezTo>
                    <a:pt x="238583" y="232996"/>
                    <a:pt x="410766" y="465992"/>
                    <a:pt x="400508" y="703384"/>
                  </a:cubicBezTo>
                  <a:cubicBezTo>
                    <a:pt x="390250" y="940776"/>
                    <a:pt x="35627" y="1219200"/>
                    <a:pt x="4854" y="1424354"/>
                  </a:cubicBezTo>
                  <a:cubicBezTo>
                    <a:pt x="-25919" y="1629508"/>
                    <a:pt x="94975" y="1781907"/>
                    <a:pt x="215870" y="1934307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headEnd type="triangle"/>
            </a:ln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語音泡泡: 圓角矩形 111">
              <a:extLst>
                <a:ext uri="{FF2B5EF4-FFF2-40B4-BE49-F238E27FC236}">
                  <a16:creationId xmlns:a16="http://schemas.microsoft.com/office/drawing/2014/main" id="{E9449FF1-932D-432F-BAC3-324E9AE742F3}"/>
                </a:ext>
              </a:extLst>
            </p:cNvPr>
            <p:cNvSpPr/>
            <p:nvPr/>
          </p:nvSpPr>
          <p:spPr>
            <a:xfrm>
              <a:off x="3634860" y="3954138"/>
              <a:ext cx="2369173" cy="714421"/>
            </a:xfrm>
            <a:prstGeom prst="wedgeRoundRectCallout">
              <a:avLst>
                <a:gd name="adj1" fmla="val -16602"/>
                <a:gd name="adj2" fmla="val -70414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  <a:t>Train a model by</a:t>
              </a:r>
              <a:b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</a:br>
              <a:r>
                <a:rPr lang="en-US" altLang="zh-TW" sz="1400" b="1" u="sng" dirty="0">
                  <a:solidFill>
                    <a:schemeClr val="accent2">
                      <a:lumMod val="75000"/>
                    </a:schemeClr>
                  </a:solidFill>
                </a:rPr>
                <a:t>fitting the training set</a:t>
              </a:r>
              <a:endParaRPr lang="zh-TW" altLang="en-US" sz="1400" b="1" u="sng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EE9BDB4A-F557-4622-999E-430996126833}"/>
              </a:ext>
            </a:extLst>
          </p:cNvPr>
          <p:cNvGrpSpPr/>
          <p:nvPr/>
        </p:nvGrpSpPr>
        <p:grpSpPr>
          <a:xfrm>
            <a:off x="6375075" y="1574085"/>
            <a:ext cx="2369173" cy="3094474"/>
            <a:chOff x="6375075" y="1574085"/>
            <a:chExt cx="2369173" cy="3094474"/>
          </a:xfrm>
        </p:grpSpPr>
        <p:sp>
          <p:nvSpPr>
            <p:cNvPr id="111" name="手繪多邊形: 圖案 110">
              <a:extLst>
                <a:ext uri="{FF2B5EF4-FFF2-40B4-BE49-F238E27FC236}">
                  <a16:creationId xmlns:a16="http://schemas.microsoft.com/office/drawing/2014/main" id="{CC0101F1-B068-4CF8-803E-5AD5BDE409F2}"/>
                </a:ext>
              </a:extLst>
            </p:cNvPr>
            <p:cNvSpPr/>
            <p:nvPr/>
          </p:nvSpPr>
          <p:spPr>
            <a:xfrm>
              <a:off x="7374604" y="1574085"/>
              <a:ext cx="400944" cy="1934307"/>
            </a:xfrm>
            <a:custGeom>
              <a:avLst/>
              <a:gdLst>
                <a:gd name="connsiteX0" fmla="*/ 66401 w 400944"/>
                <a:gd name="connsiteY0" fmla="*/ 0 h 1934307"/>
                <a:gd name="connsiteX1" fmla="*/ 400508 w 400944"/>
                <a:gd name="connsiteY1" fmla="*/ 703384 h 1934307"/>
                <a:gd name="connsiteX2" fmla="*/ 4854 w 400944"/>
                <a:gd name="connsiteY2" fmla="*/ 1424354 h 1934307"/>
                <a:gd name="connsiteX3" fmla="*/ 215870 w 400944"/>
                <a:gd name="connsiteY3" fmla="*/ 1934307 h 19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44" h="1934307">
                  <a:moveTo>
                    <a:pt x="66401" y="0"/>
                  </a:moveTo>
                  <a:cubicBezTo>
                    <a:pt x="238583" y="232996"/>
                    <a:pt x="410766" y="465992"/>
                    <a:pt x="400508" y="703384"/>
                  </a:cubicBezTo>
                  <a:cubicBezTo>
                    <a:pt x="390250" y="940776"/>
                    <a:pt x="35627" y="1219200"/>
                    <a:pt x="4854" y="1424354"/>
                  </a:cubicBezTo>
                  <a:cubicBezTo>
                    <a:pt x="-25919" y="1629508"/>
                    <a:pt x="94975" y="1781907"/>
                    <a:pt x="215870" y="1934307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headEnd type="triangle"/>
            </a:ln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語音泡泡: 圓角矩形 112">
              <a:extLst>
                <a:ext uri="{FF2B5EF4-FFF2-40B4-BE49-F238E27FC236}">
                  <a16:creationId xmlns:a16="http://schemas.microsoft.com/office/drawing/2014/main" id="{A1AAE251-604A-4B5B-8C97-D94813F9C20B}"/>
                </a:ext>
              </a:extLst>
            </p:cNvPr>
            <p:cNvSpPr/>
            <p:nvPr/>
          </p:nvSpPr>
          <p:spPr>
            <a:xfrm>
              <a:off x="6375075" y="3954138"/>
              <a:ext cx="2369173" cy="714421"/>
            </a:xfrm>
            <a:prstGeom prst="wedgeRoundRectCallout">
              <a:avLst>
                <a:gd name="adj1" fmla="val -16602"/>
                <a:gd name="adj2" fmla="val -70414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  <a:t>Make sure the same model is also </a:t>
              </a:r>
              <a:r>
                <a:rPr lang="en-US" altLang="zh-TW" sz="1400" b="1" u="sng" dirty="0">
                  <a:solidFill>
                    <a:schemeClr val="accent2">
                      <a:lumMod val="75000"/>
                    </a:schemeClr>
                  </a:solidFill>
                </a:rPr>
                <a:t>good for validation set</a:t>
              </a:r>
              <a:endParaRPr lang="zh-TW" altLang="en-US" sz="1400" b="1" u="sng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0F7EC15A-3DDF-41E6-9FE2-F1A61A5440AB}"/>
              </a:ext>
            </a:extLst>
          </p:cNvPr>
          <p:cNvGrpSpPr/>
          <p:nvPr/>
        </p:nvGrpSpPr>
        <p:grpSpPr>
          <a:xfrm>
            <a:off x="354834" y="1489710"/>
            <a:ext cx="2921162" cy="2672655"/>
            <a:chOff x="398685" y="1703523"/>
            <a:chExt cx="2921162" cy="2672655"/>
          </a:xfrm>
        </p:grpSpPr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C999BCA1-61AA-4749-8571-B5637344446F}"/>
                </a:ext>
              </a:extLst>
            </p:cNvPr>
            <p:cNvCxnSpPr/>
            <p:nvPr/>
          </p:nvCxnSpPr>
          <p:spPr>
            <a:xfrm>
              <a:off x="828118" y="3797617"/>
              <a:ext cx="2180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A5BFECC6-EA6F-4B31-9B79-62FB379CD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71" y="1703523"/>
              <a:ext cx="0" cy="2249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手繪多邊形: 圖案 120">
              <a:extLst>
                <a:ext uri="{FF2B5EF4-FFF2-40B4-BE49-F238E27FC236}">
                  <a16:creationId xmlns:a16="http://schemas.microsoft.com/office/drawing/2014/main" id="{D6CF4F8B-750A-425A-B723-A0D0FF455F2E}"/>
                </a:ext>
              </a:extLst>
            </p:cNvPr>
            <p:cNvSpPr/>
            <p:nvPr/>
          </p:nvSpPr>
          <p:spPr>
            <a:xfrm>
              <a:off x="1046711" y="1760835"/>
              <a:ext cx="1811216" cy="1705708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手繪多邊形: 圖案 121">
              <a:extLst>
                <a:ext uri="{FF2B5EF4-FFF2-40B4-BE49-F238E27FC236}">
                  <a16:creationId xmlns:a16="http://schemas.microsoft.com/office/drawing/2014/main" id="{7DFF4DEB-AE93-445F-89CD-B6D9421A4A77}"/>
                </a:ext>
              </a:extLst>
            </p:cNvPr>
            <p:cNvSpPr/>
            <p:nvPr/>
          </p:nvSpPr>
          <p:spPr>
            <a:xfrm>
              <a:off x="1063823" y="1837238"/>
              <a:ext cx="1811216" cy="1521383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15C3C4FF-1217-4F43-BFDB-6A62198D87B8}"/>
                </a:ext>
              </a:extLst>
            </p:cNvPr>
            <p:cNvSpPr txBox="1"/>
            <p:nvPr/>
          </p:nvSpPr>
          <p:spPr>
            <a:xfrm>
              <a:off x="1952319" y="2974864"/>
              <a:ext cx="1367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2"/>
                  </a:solidFill>
                  <a:latin typeface="Calibri"/>
                  <a:cs typeface="Calibri"/>
                </a:rPr>
                <a:t>Validation loss</a:t>
              </a:r>
              <a:endParaRPr lang="zh-TW" altLang="en-US" sz="1400" b="1" dirty="0">
                <a:solidFill>
                  <a:schemeClr val="accent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77BF35E-687F-46A0-8EC4-49851FFD8397}"/>
                </a:ext>
              </a:extLst>
            </p:cNvPr>
            <p:cNvSpPr txBox="1"/>
            <p:nvPr/>
          </p:nvSpPr>
          <p:spPr>
            <a:xfrm>
              <a:off x="1952319" y="3439397"/>
              <a:ext cx="1367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Training loss</a:t>
              </a:r>
              <a:endParaRPr lang="zh-TW" altLang="en-US" sz="1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C69DC9FD-78A3-4B73-8640-93D02A8FE0D9}"/>
                </a:ext>
              </a:extLst>
            </p:cNvPr>
            <p:cNvSpPr txBox="1"/>
            <p:nvPr/>
          </p:nvSpPr>
          <p:spPr>
            <a:xfrm>
              <a:off x="1520622" y="3791403"/>
              <a:ext cx="15738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Epochs</a:t>
              </a:r>
              <a:b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(# iterations)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354CAE65-B000-4861-BB1F-A329C39D392F}"/>
                </a:ext>
              </a:extLst>
            </p:cNvPr>
            <p:cNvSpPr txBox="1"/>
            <p:nvPr/>
          </p:nvSpPr>
          <p:spPr>
            <a:xfrm>
              <a:off x="398685" y="1719661"/>
              <a:ext cx="605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Loss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33" name="語音泡泡: 圓角矩形 132">
            <a:extLst>
              <a:ext uri="{FF2B5EF4-FFF2-40B4-BE49-F238E27FC236}">
                <a16:creationId xmlns:a16="http://schemas.microsoft.com/office/drawing/2014/main" id="{2D2C293D-4297-4B54-93B3-D1DF837BD007}"/>
              </a:ext>
            </a:extLst>
          </p:cNvPr>
          <p:cNvSpPr/>
          <p:nvPr/>
        </p:nvSpPr>
        <p:spPr>
          <a:xfrm>
            <a:off x="1388275" y="1981218"/>
            <a:ext cx="2225944" cy="623077"/>
          </a:xfrm>
          <a:prstGeom prst="wedgeRoundRectCallou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400" dirty="0"/>
              <a:t>Validation loss should be decreased with training loss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67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8EEA-71A9-4308-8DFA-C7DA62C0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4. Over-fitting vs. </a:t>
            </a:r>
            <a:r>
              <a:rPr lang="en-US" altLang="zh-TW" b="1" u="sng" dirty="0"/>
              <a:t>Under-fitting</a:t>
            </a:r>
            <a:endParaRPr lang="zh-TW" altLang="en-US" b="1" u="sng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CE1484-716A-4206-839F-ECC2D36E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complexity not enough:</a:t>
            </a:r>
          </a:p>
          <a:p>
            <a:pPr lvl="1"/>
            <a:r>
              <a:rPr lang="en-US" altLang="zh-TW" dirty="0"/>
              <a:t>High training loss and high validation loss</a:t>
            </a:r>
          </a:p>
          <a:p>
            <a:endParaRPr lang="zh-TW" altLang="en-US" dirty="0"/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219153CB-E3C8-43F7-A277-D6D47C27EA6E}"/>
              </a:ext>
            </a:extLst>
          </p:cNvPr>
          <p:cNvGrpSpPr/>
          <p:nvPr/>
        </p:nvGrpSpPr>
        <p:grpSpPr>
          <a:xfrm>
            <a:off x="3669544" y="1489710"/>
            <a:ext cx="2369173" cy="2361459"/>
            <a:chOff x="3669544" y="1489710"/>
            <a:chExt cx="2369173" cy="2361459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51AA8467-C695-4917-BF85-C6D9F5A05A6D}"/>
                </a:ext>
              </a:extLst>
            </p:cNvPr>
            <p:cNvGrpSpPr/>
            <p:nvPr/>
          </p:nvGrpSpPr>
          <p:grpSpPr>
            <a:xfrm>
              <a:off x="3669544" y="1489710"/>
              <a:ext cx="2369173" cy="2164080"/>
              <a:chOff x="3669544" y="1489710"/>
              <a:chExt cx="2369173" cy="2164080"/>
            </a:xfrm>
          </p:grpSpPr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C7DFF8A-65DD-4EBB-AE31-251E4AAF7E95}"/>
                  </a:ext>
                </a:extLst>
              </p:cNvPr>
              <p:cNvCxnSpPr/>
              <p:nvPr/>
            </p:nvCxnSpPr>
            <p:spPr>
              <a:xfrm flipV="1">
                <a:off x="3810987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CC202A4F-080D-4BE0-B27F-4C1D921C5333}"/>
                  </a:ext>
                </a:extLst>
              </p:cNvPr>
              <p:cNvCxnSpPr/>
              <p:nvPr/>
            </p:nvCxnSpPr>
            <p:spPr>
              <a:xfrm>
                <a:off x="3669544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06997ADC-3738-4CCC-ABD7-49A8833D1D6C}"/>
                  </a:ext>
                </a:extLst>
              </p:cNvPr>
              <p:cNvSpPr/>
              <p:nvPr/>
            </p:nvSpPr>
            <p:spPr>
              <a:xfrm>
                <a:off x="4805505" y="211565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3653B036-4CB8-4008-B4E5-E07E3E3BE1CD}"/>
                  </a:ext>
                </a:extLst>
              </p:cNvPr>
              <p:cNvSpPr/>
              <p:nvPr/>
            </p:nvSpPr>
            <p:spPr>
              <a:xfrm>
                <a:off x="4937561" y="2625552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92563D9-6044-49D0-BBE4-533437913BEB}"/>
                  </a:ext>
                </a:extLst>
              </p:cNvPr>
              <p:cNvSpPr/>
              <p:nvPr/>
            </p:nvSpPr>
            <p:spPr>
              <a:xfrm>
                <a:off x="4714672" y="22352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F5C57CE6-A21B-41FD-B848-1E50B6755CF4}"/>
                  </a:ext>
                </a:extLst>
              </p:cNvPr>
              <p:cNvSpPr/>
              <p:nvPr/>
            </p:nvSpPr>
            <p:spPr>
              <a:xfrm>
                <a:off x="4629434" y="21106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6382B7A-BFC8-47C2-B84C-29C3DFF1BD45}"/>
                  </a:ext>
                </a:extLst>
              </p:cNvPr>
              <p:cNvSpPr/>
              <p:nvPr/>
            </p:nvSpPr>
            <p:spPr>
              <a:xfrm>
                <a:off x="4577046" y="23446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A9D74B96-6421-468F-B1D0-24A8511F56B1}"/>
                  </a:ext>
                </a:extLst>
              </p:cNvPr>
              <p:cNvSpPr/>
              <p:nvPr/>
            </p:nvSpPr>
            <p:spPr>
              <a:xfrm>
                <a:off x="4160581" y="32278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443692EF-2EC4-43DA-BC5C-60AF3572CF72}"/>
                  </a:ext>
                </a:extLst>
              </p:cNvPr>
              <p:cNvSpPr/>
              <p:nvPr/>
            </p:nvSpPr>
            <p:spPr>
              <a:xfrm>
                <a:off x="4872464" y="19772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186B611-CF1B-43D1-8F31-B25E5D6B48E0}"/>
                  </a:ext>
                </a:extLst>
              </p:cNvPr>
              <p:cNvSpPr/>
              <p:nvPr/>
            </p:nvSpPr>
            <p:spPr>
              <a:xfrm>
                <a:off x="4577046" y="189520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97D9393C-2752-4456-A142-F134126FA99A}"/>
                  </a:ext>
                </a:extLst>
              </p:cNvPr>
              <p:cNvSpPr/>
              <p:nvPr/>
            </p:nvSpPr>
            <p:spPr>
              <a:xfrm>
                <a:off x="4353646" y="197915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549BB370-2C0B-4FBC-BE77-841020B6DFE9}"/>
                  </a:ext>
                </a:extLst>
              </p:cNvPr>
              <p:cNvSpPr/>
              <p:nvPr/>
            </p:nvSpPr>
            <p:spPr>
              <a:xfrm>
                <a:off x="4446829" y="245283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6FF1FE4-0EB0-4747-8D0D-0D50B0A76E79}"/>
                  </a:ext>
                </a:extLst>
              </p:cNvPr>
              <p:cNvSpPr/>
              <p:nvPr/>
            </p:nvSpPr>
            <p:spPr>
              <a:xfrm>
                <a:off x="4374082" y="27020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7FFC1F9A-AC9D-48A0-8B14-3C10302836B3}"/>
                  </a:ext>
                </a:extLst>
              </p:cNvPr>
              <p:cNvSpPr/>
              <p:nvPr/>
            </p:nvSpPr>
            <p:spPr>
              <a:xfrm>
                <a:off x="4269692" y="264450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E315F0F1-3D66-4FCE-862C-C79428FC0ADF}"/>
                  </a:ext>
                </a:extLst>
              </p:cNvPr>
              <p:cNvSpPr/>
              <p:nvPr/>
            </p:nvSpPr>
            <p:spPr>
              <a:xfrm>
                <a:off x="4421017" y="288134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0448FC7A-42D2-4A2B-A19F-D897294A95D1}"/>
                  </a:ext>
                </a:extLst>
              </p:cNvPr>
              <p:cNvSpPr/>
              <p:nvPr/>
            </p:nvSpPr>
            <p:spPr>
              <a:xfrm>
                <a:off x="4524658" y="295796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32D3A476-2297-433D-995F-880A1F2B95F7}"/>
                  </a:ext>
                </a:extLst>
              </p:cNvPr>
              <p:cNvSpPr/>
              <p:nvPr/>
            </p:nvSpPr>
            <p:spPr>
              <a:xfrm>
                <a:off x="4332982" y="303269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ED7E2661-4E96-44BD-BACD-847E3F509BAC}"/>
                  </a:ext>
                </a:extLst>
              </p:cNvPr>
              <p:cNvSpPr/>
              <p:nvPr/>
            </p:nvSpPr>
            <p:spPr>
              <a:xfrm>
                <a:off x="4512641" y="328027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B591DD10-DBA8-481E-86A8-D6269FDAD1A8}"/>
                  </a:ext>
                </a:extLst>
              </p:cNvPr>
              <p:cNvSpPr/>
              <p:nvPr/>
            </p:nvSpPr>
            <p:spPr>
              <a:xfrm>
                <a:off x="4781834" y="22630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4FF50017-F90E-41D4-9DC7-78CC0CDB6DF8}"/>
                  </a:ext>
                </a:extLst>
              </p:cNvPr>
              <p:cNvSpPr/>
              <p:nvPr/>
            </p:nvSpPr>
            <p:spPr>
              <a:xfrm>
                <a:off x="4239603" y="175370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BD849288-FD7F-46E4-9FDB-D7A6190BF1F3}"/>
                  </a:ext>
                </a:extLst>
              </p:cNvPr>
              <p:cNvSpPr/>
              <p:nvPr/>
            </p:nvSpPr>
            <p:spPr>
              <a:xfrm>
                <a:off x="4091198" y="243646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F5CA1C6D-EA51-4F39-B6A3-0BF1EF5BE0D0}"/>
                  </a:ext>
                </a:extLst>
              </p:cNvPr>
              <p:cNvSpPr/>
              <p:nvPr/>
            </p:nvSpPr>
            <p:spPr>
              <a:xfrm>
                <a:off x="4946678" y="2835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ACE401D6-33A6-47F1-AD47-B7F2DD899667}"/>
                  </a:ext>
                </a:extLst>
              </p:cNvPr>
              <p:cNvSpPr/>
              <p:nvPr/>
            </p:nvSpPr>
            <p:spPr>
              <a:xfrm>
                <a:off x="5181862" y="29692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0AEFE785-1D8C-45F2-9145-6CAB16676EF6}"/>
                  </a:ext>
                </a:extLst>
              </p:cNvPr>
              <p:cNvSpPr/>
              <p:nvPr/>
            </p:nvSpPr>
            <p:spPr>
              <a:xfrm>
                <a:off x="5084384" y="303643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2EEECFE-63B4-49F6-82F7-B04C50307A96}"/>
                  </a:ext>
                </a:extLst>
              </p:cNvPr>
              <p:cNvSpPr/>
              <p:nvPr/>
            </p:nvSpPr>
            <p:spPr>
              <a:xfrm>
                <a:off x="5363718" y="248363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FE1A2F39-1200-4B2D-84A9-0E11FB3F5431}"/>
                  </a:ext>
                </a:extLst>
              </p:cNvPr>
              <p:cNvSpPr/>
              <p:nvPr/>
            </p:nvSpPr>
            <p:spPr>
              <a:xfrm>
                <a:off x="5150650" y="263408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0558575-6F68-4133-95E0-F710075AB6E8}"/>
                  </a:ext>
                </a:extLst>
              </p:cNvPr>
              <p:cNvSpPr/>
              <p:nvPr/>
            </p:nvSpPr>
            <p:spPr>
              <a:xfrm>
                <a:off x="5256776" y="235651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771BE91-3A88-4B6B-B609-377E07957477}"/>
                  </a:ext>
                </a:extLst>
              </p:cNvPr>
              <p:cNvSpPr/>
              <p:nvPr/>
            </p:nvSpPr>
            <p:spPr>
              <a:xfrm>
                <a:off x="5189012" y="222133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C45318F1-F8D1-4BDD-8AB3-2A5CAC372F1A}"/>
                  </a:ext>
                </a:extLst>
              </p:cNvPr>
              <p:cNvSpPr/>
              <p:nvPr/>
            </p:nvSpPr>
            <p:spPr>
              <a:xfrm>
                <a:off x="5131412" y="207254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DF127C59-76E6-47DB-97FD-E040701C2F9F}"/>
                  </a:ext>
                </a:extLst>
              </p:cNvPr>
              <p:cNvSpPr/>
              <p:nvPr/>
            </p:nvSpPr>
            <p:spPr>
              <a:xfrm>
                <a:off x="5044379" y="18160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8B39789-9F6A-40F1-AF7A-06B935002DB2}"/>
                  </a:ext>
                </a:extLst>
              </p:cNvPr>
              <p:cNvSpPr/>
              <p:nvPr/>
            </p:nvSpPr>
            <p:spPr>
              <a:xfrm>
                <a:off x="5318849" y="3084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5E6389B-4983-40F6-877B-7CE0B01DED8A}"/>
                  </a:ext>
                </a:extLst>
              </p:cNvPr>
              <p:cNvSpPr/>
              <p:nvPr/>
            </p:nvSpPr>
            <p:spPr>
              <a:xfrm>
                <a:off x="5421318" y="270625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1E20A34C-E029-49EF-ADF8-D3B278885DDA}"/>
                  </a:ext>
                </a:extLst>
              </p:cNvPr>
              <p:cNvSpPr/>
              <p:nvPr/>
            </p:nvSpPr>
            <p:spPr>
              <a:xfrm>
                <a:off x="5475230" y="17019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ACE2795D-A0DF-47BA-83F9-D7B0B6557A81}"/>
                  </a:ext>
                </a:extLst>
              </p:cNvPr>
              <p:cNvSpPr/>
              <p:nvPr/>
            </p:nvSpPr>
            <p:spPr>
              <a:xfrm>
                <a:off x="5225137" y="32468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70351DEA-2FD2-4918-A4B2-7F399F551066}"/>
                  </a:ext>
                </a:extLst>
              </p:cNvPr>
              <p:cNvSpPr/>
              <p:nvPr/>
            </p:nvSpPr>
            <p:spPr>
              <a:xfrm>
                <a:off x="5181862" y="251415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E126DF4A-C1A9-4CCF-BE5D-0A758386CE40}"/>
                  </a:ext>
                </a:extLst>
              </p:cNvPr>
              <p:cNvSpPr/>
              <p:nvPr/>
            </p:nvSpPr>
            <p:spPr>
              <a:xfrm>
                <a:off x="5534423" y="33791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B7E8C3DE-41C6-440C-9DC0-54A69F164787}"/>
                  </a:ext>
                </a:extLst>
              </p:cNvPr>
              <p:cNvSpPr/>
              <p:nvPr/>
            </p:nvSpPr>
            <p:spPr>
              <a:xfrm>
                <a:off x="4932508" y="162406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DDCF5A8-6D99-4C30-9ECF-C4E8E5625D0A}"/>
                </a:ext>
              </a:extLst>
            </p:cNvPr>
            <p:cNvSpPr txBox="1"/>
            <p:nvPr/>
          </p:nvSpPr>
          <p:spPr>
            <a:xfrm>
              <a:off x="3810987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Training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98DDD1BF-914C-432B-9A4F-4D4CA312DD44}"/>
              </a:ext>
            </a:extLst>
          </p:cNvPr>
          <p:cNvGrpSpPr/>
          <p:nvPr/>
        </p:nvGrpSpPr>
        <p:grpSpPr>
          <a:xfrm>
            <a:off x="6390031" y="1489710"/>
            <a:ext cx="2369173" cy="2361459"/>
            <a:chOff x="6390031" y="1489710"/>
            <a:chExt cx="2369173" cy="2361459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0B4B96B1-6A92-42D1-B787-0E396FF003F3}"/>
                </a:ext>
              </a:extLst>
            </p:cNvPr>
            <p:cNvGrpSpPr/>
            <p:nvPr/>
          </p:nvGrpSpPr>
          <p:grpSpPr>
            <a:xfrm>
              <a:off x="6390031" y="1489710"/>
              <a:ext cx="2369173" cy="2164080"/>
              <a:chOff x="6390031" y="1489710"/>
              <a:chExt cx="2369173" cy="2164080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D5BEA6AD-2006-48CA-A29D-CD9C007153DA}"/>
                  </a:ext>
                </a:extLst>
              </p:cNvPr>
              <p:cNvCxnSpPr/>
              <p:nvPr/>
            </p:nvCxnSpPr>
            <p:spPr>
              <a:xfrm flipV="1">
                <a:off x="6531474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F8496A91-9912-4A23-837E-8AB3FC503500}"/>
                  </a:ext>
                </a:extLst>
              </p:cNvPr>
              <p:cNvCxnSpPr/>
              <p:nvPr/>
            </p:nvCxnSpPr>
            <p:spPr>
              <a:xfrm>
                <a:off x="6390031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8B6A9DDA-FAE5-4756-A90D-33B0DCAC4E10}"/>
                  </a:ext>
                </a:extLst>
              </p:cNvPr>
              <p:cNvSpPr/>
              <p:nvPr/>
            </p:nvSpPr>
            <p:spPr>
              <a:xfrm>
                <a:off x="6838362" y="333266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FB0754DA-FAA6-4764-8BF2-F2C246A584E9}"/>
                  </a:ext>
                </a:extLst>
              </p:cNvPr>
              <p:cNvSpPr/>
              <p:nvPr/>
            </p:nvSpPr>
            <p:spPr>
              <a:xfrm>
                <a:off x="7124610" y="255760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4795BDC-3943-42D9-9781-B9BDABF6D30F}"/>
                  </a:ext>
                </a:extLst>
              </p:cNvPr>
              <p:cNvSpPr/>
              <p:nvPr/>
            </p:nvSpPr>
            <p:spPr>
              <a:xfrm>
                <a:off x="7051863" y="280684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F4B0C9CC-3927-4113-9CF9-4D40CE9AC0E7}"/>
                  </a:ext>
                </a:extLst>
              </p:cNvPr>
              <p:cNvSpPr/>
              <p:nvPr/>
            </p:nvSpPr>
            <p:spPr>
              <a:xfrm>
                <a:off x="6947473" y="274928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2ED68E0-6BD9-45AB-AA6A-2D6D272B36F2}"/>
                  </a:ext>
                </a:extLst>
              </p:cNvPr>
              <p:cNvSpPr/>
              <p:nvPr/>
            </p:nvSpPr>
            <p:spPr>
              <a:xfrm>
                <a:off x="7098798" y="298611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8B7E4FB1-8E1B-497D-BBE4-10C9C752D228}"/>
                  </a:ext>
                </a:extLst>
              </p:cNvPr>
              <p:cNvSpPr/>
              <p:nvPr/>
            </p:nvSpPr>
            <p:spPr>
              <a:xfrm>
                <a:off x="7202439" y="3062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0C10BB11-6875-429A-8ED9-602F65E2B1F9}"/>
                  </a:ext>
                </a:extLst>
              </p:cNvPr>
              <p:cNvSpPr/>
              <p:nvPr/>
            </p:nvSpPr>
            <p:spPr>
              <a:xfrm>
                <a:off x="7010763" y="313746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16365798-80D4-4E3B-AB12-2013B9815838}"/>
                  </a:ext>
                </a:extLst>
              </p:cNvPr>
              <p:cNvSpPr/>
              <p:nvPr/>
            </p:nvSpPr>
            <p:spPr>
              <a:xfrm>
                <a:off x="7190422" y="338504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D72E03-1166-48A2-9258-71675986B591}"/>
                  </a:ext>
                </a:extLst>
              </p:cNvPr>
              <p:cNvSpPr/>
              <p:nvPr/>
            </p:nvSpPr>
            <p:spPr>
              <a:xfrm>
                <a:off x="6768979" y="254123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927820B-13E6-49F5-9B4E-B42E1F40B024}"/>
                  </a:ext>
                </a:extLst>
              </p:cNvPr>
              <p:cNvSpPr/>
              <p:nvPr/>
            </p:nvSpPr>
            <p:spPr>
              <a:xfrm>
                <a:off x="7405977" y="242334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02620CBE-AD13-4642-85EC-4A9FE4A1E13D}"/>
                  </a:ext>
                </a:extLst>
              </p:cNvPr>
              <p:cNvSpPr/>
              <p:nvPr/>
            </p:nvSpPr>
            <p:spPr>
              <a:xfrm>
                <a:off x="7515088" y="18399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8C7CBD5B-85C0-479A-A59C-69F1C395D05C}"/>
                  </a:ext>
                </a:extLst>
              </p:cNvPr>
              <p:cNvSpPr/>
              <p:nvPr/>
            </p:nvSpPr>
            <p:spPr>
              <a:xfrm>
                <a:off x="7578378" y="2228152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7CF0747B-2754-4FA6-8871-20BD0AFE39D6}"/>
                  </a:ext>
                </a:extLst>
              </p:cNvPr>
              <p:cNvSpPr/>
              <p:nvPr/>
            </p:nvSpPr>
            <p:spPr>
              <a:xfrm>
                <a:off x="7336594" y="16319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CA321272-D2C4-4599-B7FA-8AE26217F0A0}"/>
                  </a:ext>
                </a:extLst>
              </p:cNvPr>
              <p:cNvSpPr/>
              <p:nvPr/>
            </p:nvSpPr>
            <p:spPr>
              <a:xfrm>
                <a:off x="7279705" y="26570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3CB33ED-8665-46D8-90DC-595E9014CD81}"/>
                  </a:ext>
                </a:extLst>
              </p:cNvPr>
              <p:cNvSpPr/>
              <p:nvPr/>
            </p:nvSpPr>
            <p:spPr>
              <a:xfrm>
                <a:off x="7361113" y="25475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805EE183-D71C-4395-B0E0-1A39AF60CE39}"/>
                  </a:ext>
                </a:extLst>
              </p:cNvPr>
              <p:cNvSpPr/>
              <p:nvPr/>
            </p:nvSpPr>
            <p:spPr>
              <a:xfrm>
                <a:off x="7263389" y="280300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5486AD1C-B420-4909-929E-12B8950DF647}"/>
                  </a:ext>
                </a:extLst>
              </p:cNvPr>
              <p:cNvSpPr/>
              <p:nvPr/>
            </p:nvSpPr>
            <p:spPr>
              <a:xfrm>
                <a:off x="7031094" y="162927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587377D7-A7FD-4AFD-813B-DECC182418DD}"/>
                  </a:ext>
                </a:extLst>
              </p:cNvPr>
              <p:cNvSpPr/>
              <p:nvPr/>
            </p:nvSpPr>
            <p:spPr>
              <a:xfrm>
                <a:off x="7172935" y="178758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E88AD414-A758-4DAA-BC64-CF6F9F506269}"/>
                  </a:ext>
                </a:extLst>
              </p:cNvPr>
              <p:cNvSpPr/>
              <p:nvPr/>
            </p:nvSpPr>
            <p:spPr>
              <a:xfrm>
                <a:off x="7619863" y="20241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AB27AF1B-CB39-4B4C-A0DA-86F9083D30FE}"/>
                  </a:ext>
                </a:extLst>
              </p:cNvPr>
              <p:cNvSpPr/>
              <p:nvPr/>
            </p:nvSpPr>
            <p:spPr>
              <a:xfrm>
                <a:off x="7389804" y="19280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A8D67F8C-C075-4358-A526-C57D88268C14}"/>
                  </a:ext>
                </a:extLst>
              </p:cNvPr>
              <p:cNvSpPr/>
              <p:nvPr/>
            </p:nvSpPr>
            <p:spPr>
              <a:xfrm>
                <a:off x="7552080" y="17107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6F76F943-A8C8-408D-AEA8-3F43E69AFBEA}"/>
                  </a:ext>
                </a:extLst>
              </p:cNvPr>
              <p:cNvSpPr/>
              <p:nvPr/>
            </p:nvSpPr>
            <p:spPr>
              <a:xfrm>
                <a:off x="7281167" y="21119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5C53777E-2A78-4BC6-B850-A35FF54B5551}"/>
                  </a:ext>
                </a:extLst>
              </p:cNvPr>
              <p:cNvSpPr/>
              <p:nvPr/>
            </p:nvSpPr>
            <p:spPr>
              <a:xfrm>
                <a:off x="7514333" y="1971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79CFAAC7-5C75-414A-A75B-91A096950AE9}"/>
                  </a:ext>
                </a:extLst>
              </p:cNvPr>
              <p:cNvSpPr/>
              <p:nvPr/>
            </p:nvSpPr>
            <p:spPr>
              <a:xfrm>
                <a:off x="7513119" y="275336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0112E87-19A6-4051-B4AB-4537937B446F}"/>
                  </a:ext>
                </a:extLst>
              </p:cNvPr>
              <p:cNvSpPr/>
              <p:nvPr/>
            </p:nvSpPr>
            <p:spPr>
              <a:xfrm>
                <a:off x="7522236" y="29632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75FA586-7CAB-4278-9986-38ED0279734C}"/>
                  </a:ext>
                </a:extLst>
              </p:cNvPr>
              <p:cNvSpPr/>
              <p:nvPr/>
            </p:nvSpPr>
            <p:spPr>
              <a:xfrm>
                <a:off x="7757420" y="30970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933EC00F-ABEC-4DFB-9258-89CBCE4EACF5}"/>
                  </a:ext>
                </a:extLst>
              </p:cNvPr>
              <p:cNvSpPr/>
              <p:nvPr/>
            </p:nvSpPr>
            <p:spPr>
              <a:xfrm>
                <a:off x="7659942" y="316424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10F2530D-44F6-4CB9-9156-2366A179C380}"/>
                  </a:ext>
                </a:extLst>
              </p:cNvPr>
              <p:cNvSpPr/>
              <p:nvPr/>
            </p:nvSpPr>
            <p:spPr>
              <a:xfrm>
                <a:off x="7726208" y="276189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924B4538-32BD-42BC-9993-0044F0D61E16}"/>
                  </a:ext>
                </a:extLst>
              </p:cNvPr>
              <p:cNvSpPr/>
              <p:nvPr/>
            </p:nvSpPr>
            <p:spPr>
              <a:xfrm>
                <a:off x="7800695" y="3374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22FFD5CF-666D-454B-8689-7BBA96B79520}"/>
                  </a:ext>
                </a:extLst>
              </p:cNvPr>
              <p:cNvSpPr/>
              <p:nvPr/>
            </p:nvSpPr>
            <p:spPr>
              <a:xfrm>
                <a:off x="7541940" y="30908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C1BDC0B2-DB74-4039-B465-E26097CFB903}"/>
                  </a:ext>
                </a:extLst>
              </p:cNvPr>
              <p:cNvSpPr/>
              <p:nvPr/>
            </p:nvSpPr>
            <p:spPr>
              <a:xfrm>
                <a:off x="7444462" y="315807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CDB5D750-7A6B-46A5-8FBA-D05C093BA5D4}"/>
                  </a:ext>
                </a:extLst>
              </p:cNvPr>
              <p:cNvSpPr/>
              <p:nvPr/>
            </p:nvSpPr>
            <p:spPr>
              <a:xfrm>
                <a:off x="7585215" y="336845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7A4263E7-8909-4187-9D22-B43508442F23}"/>
                  </a:ext>
                </a:extLst>
              </p:cNvPr>
              <p:cNvSpPr/>
              <p:nvPr/>
            </p:nvSpPr>
            <p:spPr>
              <a:xfrm>
                <a:off x="8066624" y="20317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D6BDCB21-522C-44B4-A371-53D7BA750BFE}"/>
                  </a:ext>
                </a:extLst>
              </p:cNvPr>
              <p:cNvSpPr/>
              <p:nvPr/>
            </p:nvSpPr>
            <p:spPr>
              <a:xfrm>
                <a:off x="7851144" y="20255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A6806D4C-852A-4D7B-B870-D878DCE3EA5B}"/>
                  </a:ext>
                </a:extLst>
              </p:cNvPr>
              <p:cNvSpPr/>
              <p:nvPr/>
            </p:nvSpPr>
            <p:spPr>
              <a:xfrm>
                <a:off x="7983620" y="232657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CAD880BE-9086-4670-9904-1100284F8B18}"/>
                  </a:ext>
                </a:extLst>
              </p:cNvPr>
              <p:cNvSpPr/>
              <p:nvPr/>
            </p:nvSpPr>
            <p:spPr>
              <a:xfrm>
                <a:off x="7768140" y="232040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96CF8F3D-D66B-4CC9-B177-29E840DCD730}"/>
                  </a:ext>
                </a:extLst>
              </p:cNvPr>
              <p:cNvSpPr/>
              <p:nvPr/>
            </p:nvSpPr>
            <p:spPr>
              <a:xfrm>
                <a:off x="7706573" y="2506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22A78E2F-A119-4078-8015-65D6777BD2F2}"/>
                  </a:ext>
                </a:extLst>
              </p:cNvPr>
              <p:cNvSpPr/>
              <p:nvPr/>
            </p:nvSpPr>
            <p:spPr>
              <a:xfrm>
                <a:off x="7609095" y="257380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A8CB132-C523-4091-A06F-162A98BAF376}"/>
                  </a:ext>
                </a:extLst>
              </p:cNvPr>
              <p:cNvSpPr/>
              <p:nvPr/>
            </p:nvSpPr>
            <p:spPr>
              <a:xfrm>
                <a:off x="7749848" y="278418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6DF1B5D0-9262-4013-BBB4-A2F2F28FBBE3}"/>
                  </a:ext>
                </a:extLst>
              </p:cNvPr>
              <p:cNvSpPr/>
              <p:nvPr/>
            </p:nvSpPr>
            <p:spPr>
              <a:xfrm>
                <a:off x="7852723" y="16443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92BFC333-E521-4707-8D51-2E42EB3E2D54}"/>
                  </a:ext>
                </a:extLst>
              </p:cNvPr>
              <p:cNvSpPr/>
              <p:nvPr/>
            </p:nvSpPr>
            <p:spPr>
              <a:xfrm>
                <a:off x="7755245" y="171152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22661070-7CEB-49D2-948D-F5C54B659A8E}"/>
                  </a:ext>
                </a:extLst>
              </p:cNvPr>
              <p:cNvSpPr/>
              <p:nvPr/>
            </p:nvSpPr>
            <p:spPr>
              <a:xfrm>
                <a:off x="7895998" y="192190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EFBFFBDA-466F-42F8-84B9-0103E1A089A9}"/>
                  </a:ext>
                </a:extLst>
              </p:cNvPr>
              <p:cNvSpPr/>
              <p:nvPr/>
            </p:nvSpPr>
            <p:spPr>
              <a:xfrm>
                <a:off x="8086786" y="26568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62339CB5-45A0-43C2-88CB-495F56992BBE}"/>
                  </a:ext>
                </a:extLst>
              </p:cNvPr>
              <p:cNvSpPr/>
              <p:nvPr/>
            </p:nvSpPr>
            <p:spPr>
              <a:xfrm>
                <a:off x="7871306" y="265071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C25D17F9-5EF1-474C-BC84-1F6CC188A41A}"/>
                  </a:ext>
                </a:extLst>
              </p:cNvPr>
              <p:cNvSpPr/>
              <p:nvPr/>
            </p:nvSpPr>
            <p:spPr>
              <a:xfrm>
                <a:off x="7916160" y="254702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E4F939A7-723C-4337-B3A6-723C0BF153C8}"/>
                  </a:ext>
                </a:extLst>
              </p:cNvPr>
              <p:cNvSpPr/>
              <p:nvPr/>
            </p:nvSpPr>
            <p:spPr>
              <a:xfrm>
                <a:off x="8224199" y="175176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C3EB7115-5189-42DC-888E-AB2B24BAAF1F}"/>
                  </a:ext>
                </a:extLst>
              </p:cNvPr>
              <p:cNvSpPr/>
              <p:nvPr/>
            </p:nvSpPr>
            <p:spPr>
              <a:xfrm>
                <a:off x="8008719" y="174559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ADAC23C0-43C9-4A01-99BB-91F94070D328}"/>
                  </a:ext>
                </a:extLst>
              </p:cNvPr>
              <p:cNvSpPr/>
              <p:nvPr/>
            </p:nvSpPr>
            <p:spPr>
              <a:xfrm>
                <a:off x="8053573" y="16419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91EE1DA2-99E4-483F-B8F4-AA71744278E7}"/>
                </a:ext>
              </a:extLst>
            </p:cNvPr>
            <p:cNvSpPr txBox="1"/>
            <p:nvPr/>
          </p:nvSpPr>
          <p:spPr>
            <a:xfrm>
              <a:off x="6531881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Validation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0F7EC15A-3DDF-41E6-9FE2-F1A61A5440AB}"/>
              </a:ext>
            </a:extLst>
          </p:cNvPr>
          <p:cNvGrpSpPr/>
          <p:nvPr/>
        </p:nvGrpSpPr>
        <p:grpSpPr>
          <a:xfrm>
            <a:off x="354834" y="1489710"/>
            <a:ext cx="2921162" cy="2672655"/>
            <a:chOff x="398685" y="1703523"/>
            <a:chExt cx="2921162" cy="2672655"/>
          </a:xfrm>
        </p:grpSpPr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C999BCA1-61AA-4749-8571-B5637344446F}"/>
                </a:ext>
              </a:extLst>
            </p:cNvPr>
            <p:cNvCxnSpPr/>
            <p:nvPr/>
          </p:nvCxnSpPr>
          <p:spPr>
            <a:xfrm>
              <a:off x="828118" y="3797617"/>
              <a:ext cx="2180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A5BFECC6-EA6F-4B31-9B79-62FB379CD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71" y="1703523"/>
              <a:ext cx="0" cy="2249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手繪多邊形: 圖案 120">
              <a:extLst>
                <a:ext uri="{FF2B5EF4-FFF2-40B4-BE49-F238E27FC236}">
                  <a16:creationId xmlns:a16="http://schemas.microsoft.com/office/drawing/2014/main" id="{D6CF4F8B-750A-425A-B723-A0D0FF455F2E}"/>
                </a:ext>
              </a:extLst>
            </p:cNvPr>
            <p:cNvSpPr/>
            <p:nvPr/>
          </p:nvSpPr>
          <p:spPr>
            <a:xfrm>
              <a:off x="1046711" y="1760835"/>
              <a:ext cx="1811216" cy="820761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手繪多邊形: 圖案 121">
              <a:extLst>
                <a:ext uri="{FF2B5EF4-FFF2-40B4-BE49-F238E27FC236}">
                  <a16:creationId xmlns:a16="http://schemas.microsoft.com/office/drawing/2014/main" id="{7DFF4DEB-AE93-445F-89CD-B6D9421A4A77}"/>
                </a:ext>
              </a:extLst>
            </p:cNvPr>
            <p:cNvSpPr/>
            <p:nvPr/>
          </p:nvSpPr>
          <p:spPr>
            <a:xfrm>
              <a:off x="1063823" y="1837239"/>
              <a:ext cx="1811216" cy="671679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15C3C4FF-1217-4F43-BFDB-6A62198D87B8}"/>
                </a:ext>
              </a:extLst>
            </p:cNvPr>
            <p:cNvSpPr txBox="1"/>
            <p:nvPr/>
          </p:nvSpPr>
          <p:spPr>
            <a:xfrm>
              <a:off x="1952319" y="2201141"/>
              <a:ext cx="1367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2"/>
                  </a:solidFill>
                  <a:latin typeface="Calibri"/>
                  <a:cs typeface="Calibri"/>
                </a:rPr>
                <a:t>Validation loss</a:t>
              </a:r>
              <a:endParaRPr lang="zh-TW" altLang="en-US" sz="1400" b="1" dirty="0">
                <a:solidFill>
                  <a:schemeClr val="accent2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77BF35E-687F-46A0-8EC4-49851FFD8397}"/>
                </a:ext>
              </a:extLst>
            </p:cNvPr>
            <p:cNvSpPr txBox="1"/>
            <p:nvPr/>
          </p:nvSpPr>
          <p:spPr>
            <a:xfrm>
              <a:off x="1952319" y="2564074"/>
              <a:ext cx="1367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Training loss</a:t>
              </a:r>
              <a:endParaRPr lang="zh-TW" altLang="en-US" sz="1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C69DC9FD-78A3-4B73-8640-93D02A8FE0D9}"/>
                </a:ext>
              </a:extLst>
            </p:cNvPr>
            <p:cNvSpPr txBox="1"/>
            <p:nvPr/>
          </p:nvSpPr>
          <p:spPr>
            <a:xfrm>
              <a:off x="1520622" y="3791403"/>
              <a:ext cx="15738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Epochs</a:t>
              </a:r>
              <a:b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(# iterations)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354CAE65-B000-4861-BB1F-A329C39D392F}"/>
                </a:ext>
              </a:extLst>
            </p:cNvPr>
            <p:cNvSpPr txBox="1"/>
            <p:nvPr/>
          </p:nvSpPr>
          <p:spPr>
            <a:xfrm>
              <a:off x="398685" y="1719661"/>
              <a:ext cx="605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b="1" dirty="0">
                  <a:solidFill>
                    <a:schemeClr val="tx1"/>
                  </a:solidFill>
                  <a:latin typeface="Calibri"/>
                  <a:cs typeface="Calibri"/>
                </a:rPr>
                <a:t>Loss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DCD75664-5DB6-4EAB-A422-6C785C7899C5}"/>
              </a:ext>
            </a:extLst>
          </p:cNvPr>
          <p:cNvCxnSpPr>
            <a:cxnSpLocks/>
          </p:cNvCxnSpPr>
          <p:nvPr/>
        </p:nvCxnSpPr>
        <p:spPr>
          <a:xfrm flipH="1" flipV="1">
            <a:off x="7398062" y="1579866"/>
            <a:ext cx="404756" cy="192815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8A6EEE6-127B-4CDC-932F-9CFC2EB7D0BC}"/>
              </a:ext>
            </a:extLst>
          </p:cNvPr>
          <p:cNvGrpSpPr/>
          <p:nvPr/>
        </p:nvGrpSpPr>
        <p:grpSpPr>
          <a:xfrm>
            <a:off x="3634860" y="1605203"/>
            <a:ext cx="2369173" cy="3063356"/>
            <a:chOff x="3634860" y="1605203"/>
            <a:chExt cx="2369173" cy="3063356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BD0D9261-3943-4946-B6CD-C5045FE6C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176" y="1605203"/>
              <a:ext cx="404756" cy="192815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solid"/>
              <a:tailEnd type="triangle"/>
            </a:ln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語音泡泡: 圓角矩形 133">
              <a:extLst>
                <a:ext uri="{FF2B5EF4-FFF2-40B4-BE49-F238E27FC236}">
                  <a16:creationId xmlns:a16="http://schemas.microsoft.com/office/drawing/2014/main" id="{04C0043F-E575-4CC9-AF79-85CEA5E99F42}"/>
                </a:ext>
              </a:extLst>
            </p:cNvPr>
            <p:cNvSpPr/>
            <p:nvPr/>
          </p:nvSpPr>
          <p:spPr>
            <a:xfrm>
              <a:off x="3634860" y="3954138"/>
              <a:ext cx="2369173" cy="714421"/>
            </a:xfrm>
            <a:prstGeom prst="wedgeRoundRectCallout">
              <a:avLst>
                <a:gd name="adj1" fmla="val -16602"/>
                <a:gd name="adj2" fmla="val -70414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  <a:t>The model is not good enough for the training set …</a:t>
              </a:r>
              <a:endParaRPr lang="zh-TW" altLang="en-US" sz="1400" b="1" u="sng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8EEA-71A9-4308-8DFA-C7DA62C0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4. </a:t>
            </a:r>
            <a:r>
              <a:rPr lang="en-US" altLang="zh-TW" b="1" u="sng" dirty="0"/>
              <a:t>Over-fitting</a:t>
            </a:r>
            <a:r>
              <a:rPr lang="en-US" altLang="zh-TW" dirty="0"/>
              <a:t> vs. Under-fitting</a:t>
            </a:r>
            <a:endParaRPr lang="zh-TW" altLang="en-US" b="1" u="sng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CE1484-716A-4206-839F-ECC2D36E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complexity too high:</a:t>
            </a:r>
          </a:p>
          <a:p>
            <a:pPr lvl="1"/>
            <a:r>
              <a:rPr lang="en-US" altLang="zh-TW" dirty="0"/>
              <a:t>Low training loss and high validation loss</a:t>
            </a:r>
          </a:p>
          <a:p>
            <a:endParaRPr lang="zh-TW" altLang="en-US" dirty="0"/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219153CB-E3C8-43F7-A277-D6D47C27EA6E}"/>
              </a:ext>
            </a:extLst>
          </p:cNvPr>
          <p:cNvGrpSpPr/>
          <p:nvPr/>
        </p:nvGrpSpPr>
        <p:grpSpPr>
          <a:xfrm>
            <a:off x="3669544" y="1489710"/>
            <a:ext cx="2369173" cy="2361459"/>
            <a:chOff x="3669544" y="1489710"/>
            <a:chExt cx="2369173" cy="2361459"/>
          </a:xfrm>
        </p:grpSpPr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51AA8467-C695-4917-BF85-C6D9F5A05A6D}"/>
                </a:ext>
              </a:extLst>
            </p:cNvPr>
            <p:cNvGrpSpPr/>
            <p:nvPr/>
          </p:nvGrpSpPr>
          <p:grpSpPr>
            <a:xfrm>
              <a:off x="3669544" y="1489710"/>
              <a:ext cx="2369173" cy="2164080"/>
              <a:chOff x="3669544" y="1489710"/>
              <a:chExt cx="2369173" cy="2164080"/>
            </a:xfrm>
          </p:grpSpPr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C7DFF8A-65DD-4EBB-AE31-251E4AAF7E95}"/>
                  </a:ext>
                </a:extLst>
              </p:cNvPr>
              <p:cNvCxnSpPr/>
              <p:nvPr/>
            </p:nvCxnSpPr>
            <p:spPr>
              <a:xfrm flipV="1">
                <a:off x="3810987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CC202A4F-080D-4BE0-B27F-4C1D921C5333}"/>
                  </a:ext>
                </a:extLst>
              </p:cNvPr>
              <p:cNvCxnSpPr/>
              <p:nvPr/>
            </p:nvCxnSpPr>
            <p:spPr>
              <a:xfrm>
                <a:off x="3669544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06997ADC-3738-4CCC-ABD7-49A8833D1D6C}"/>
                  </a:ext>
                </a:extLst>
              </p:cNvPr>
              <p:cNvSpPr/>
              <p:nvPr/>
            </p:nvSpPr>
            <p:spPr>
              <a:xfrm>
                <a:off x="4805505" y="211565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3653B036-4CB8-4008-B4E5-E07E3E3BE1CD}"/>
                  </a:ext>
                </a:extLst>
              </p:cNvPr>
              <p:cNvSpPr/>
              <p:nvPr/>
            </p:nvSpPr>
            <p:spPr>
              <a:xfrm>
                <a:off x="4937561" y="2625552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92563D9-6044-49D0-BBE4-533437913BEB}"/>
                  </a:ext>
                </a:extLst>
              </p:cNvPr>
              <p:cNvSpPr/>
              <p:nvPr/>
            </p:nvSpPr>
            <p:spPr>
              <a:xfrm>
                <a:off x="4714672" y="22352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F5C57CE6-A21B-41FD-B848-1E50B6755CF4}"/>
                  </a:ext>
                </a:extLst>
              </p:cNvPr>
              <p:cNvSpPr/>
              <p:nvPr/>
            </p:nvSpPr>
            <p:spPr>
              <a:xfrm>
                <a:off x="4629434" y="21106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6382B7A-BFC8-47C2-B84C-29C3DFF1BD45}"/>
                  </a:ext>
                </a:extLst>
              </p:cNvPr>
              <p:cNvSpPr/>
              <p:nvPr/>
            </p:nvSpPr>
            <p:spPr>
              <a:xfrm>
                <a:off x="4577046" y="23446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A9D74B96-6421-468F-B1D0-24A8511F56B1}"/>
                  </a:ext>
                </a:extLst>
              </p:cNvPr>
              <p:cNvSpPr/>
              <p:nvPr/>
            </p:nvSpPr>
            <p:spPr>
              <a:xfrm>
                <a:off x="4160581" y="32278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443692EF-2EC4-43DA-BC5C-60AF3572CF72}"/>
                  </a:ext>
                </a:extLst>
              </p:cNvPr>
              <p:cNvSpPr/>
              <p:nvPr/>
            </p:nvSpPr>
            <p:spPr>
              <a:xfrm>
                <a:off x="4872464" y="19772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186B611-CF1B-43D1-8F31-B25E5D6B48E0}"/>
                  </a:ext>
                </a:extLst>
              </p:cNvPr>
              <p:cNvSpPr/>
              <p:nvPr/>
            </p:nvSpPr>
            <p:spPr>
              <a:xfrm>
                <a:off x="4577046" y="189520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97D9393C-2752-4456-A142-F134126FA99A}"/>
                  </a:ext>
                </a:extLst>
              </p:cNvPr>
              <p:cNvSpPr/>
              <p:nvPr/>
            </p:nvSpPr>
            <p:spPr>
              <a:xfrm>
                <a:off x="4353646" y="197915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549BB370-2C0B-4FBC-BE77-841020B6DFE9}"/>
                  </a:ext>
                </a:extLst>
              </p:cNvPr>
              <p:cNvSpPr/>
              <p:nvPr/>
            </p:nvSpPr>
            <p:spPr>
              <a:xfrm>
                <a:off x="4446829" y="245283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6FF1FE4-0EB0-4747-8D0D-0D50B0A76E79}"/>
                  </a:ext>
                </a:extLst>
              </p:cNvPr>
              <p:cNvSpPr/>
              <p:nvPr/>
            </p:nvSpPr>
            <p:spPr>
              <a:xfrm>
                <a:off x="4374082" y="27020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7FFC1F9A-AC9D-48A0-8B14-3C10302836B3}"/>
                  </a:ext>
                </a:extLst>
              </p:cNvPr>
              <p:cNvSpPr/>
              <p:nvPr/>
            </p:nvSpPr>
            <p:spPr>
              <a:xfrm>
                <a:off x="4269692" y="264450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E315F0F1-3D66-4FCE-862C-C79428FC0ADF}"/>
                  </a:ext>
                </a:extLst>
              </p:cNvPr>
              <p:cNvSpPr/>
              <p:nvPr/>
            </p:nvSpPr>
            <p:spPr>
              <a:xfrm>
                <a:off x="4421017" y="288134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0448FC7A-42D2-4A2B-A19F-D897294A95D1}"/>
                  </a:ext>
                </a:extLst>
              </p:cNvPr>
              <p:cNvSpPr/>
              <p:nvPr/>
            </p:nvSpPr>
            <p:spPr>
              <a:xfrm>
                <a:off x="4524658" y="295796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32D3A476-2297-433D-995F-880A1F2B95F7}"/>
                  </a:ext>
                </a:extLst>
              </p:cNvPr>
              <p:cNvSpPr/>
              <p:nvPr/>
            </p:nvSpPr>
            <p:spPr>
              <a:xfrm>
                <a:off x="4332982" y="303269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ED7E2661-4E96-44BD-BACD-847E3F509BAC}"/>
                  </a:ext>
                </a:extLst>
              </p:cNvPr>
              <p:cNvSpPr/>
              <p:nvPr/>
            </p:nvSpPr>
            <p:spPr>
              <a:xfrm>
                <a:off x="4512641" y="328027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B591DD10-DBA8-481E-86A8-D6269FDAD1A8}"/>
                  </a:ext>
                </a:extLst>
              </p:cNvPr>
              <p:cNvSpPr/>
              <p:nvPr/>
            </p:nvSpPr>
            <p:spPr>
              <a:xfrm>
                <a:off x="4781834" y="22630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4FF50017-F90E-41D4-9DC7-78CC0CDB6DF8}"/>
                  </a:ext>
                </a:extLst>
              </p:cNvPr>
              <p:cNvSpPr/>
              <p:nvPr/>
            </p:nvSpPr>
            <p:spPr>
              <a:xfrm>
                <a:off x="4239603" y="175370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BD849288-FD7F-46E4-9FDB-D7A6190BF1F3}"/>
                  </a:ext>
                </a:extLst>
              </p:cNvPr>
              <p:cNvSpPr/>
              <p:nvPr/>
            </p:nvSpPr>
            <p:spPr>
              <a:xfrm>
                <a:off x="4091198" y="243646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F5CA1C6D-EA51-4F39-B6A3-0BF1EF5BE0D0}"/>
                  </a:ext>
                </a:extLst>
              </p:cNvPr>
              <p:cNvSpPr/>
              <p:nvPr/>
            </p:nvSpPr>
            <p:spPr>
              <a:xfrm>
                <a:off x="4946678" y="2835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ACE401D6-33A6-47F1-AD47-B7F2DD899667}"/>
                  </a:ext>
                </a:extLst>
              </p:cNvPr>
              <p:cNvSpPr/>
              <p:nvPr/>
            </p:nvSpPr>
            <p:spPr>
              <a:xfrm>
                <a:off x="5181862" y="29692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0AEFE785-1D8C-45F2-9145-6CAB16676EF6}"/>
                  </a:ext>
                </a:extLst>
              </p:cNvPr>
              <p:cNvSpPr/>
              <p:nvPr/>
            </p:nvSpPr>
            <p:spPr>
              <a:xfrm>
                <a:off x="5084384" y="303643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2EEECFE-63B4-49F6-82F7-B04C50307A96}"/>
                  </a:ext>
                </a:extLst>
              </p:cNvPr>
              <p:cNvSpPr/>
              <p:nvPr/>
            </p:nvSpPr>
            <p:spPr>
              <a:xfrm>
                <a:off x="5363718" y="248363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FE1A2F39-1200-4B2D-84A9-0E11FB3F5431}"/>
                  </a:ext>
                </a:extLst>
              </p:cNvPr>
              <p:cNvSpPr/>
              <p:nvPr/>
            </p:nvSpPr>
            <p:spPr>
              <a:xfrm>
                <a:off x="5150650" y="263408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0558575-6F68-4133-95E0-F710075AB6E8}"/>
                  </a:ext>
                </a:extLst>
              </p:cNvPr>
              <p:cNvSpPr/>
              <p:nvPr/>
            </p:nvSpPr>
            <p:spPr>
              <a:xfrm>
                <a:off x="5256776" y="235651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1771BE91-3A88-4B6B-B609-377E07957477}"/>
                  </a:ext>
                </a:extLst>
              </p:cNvPr>
              <p:cNvSpPr/>
              <p:nvPr/>
            </p:nvSpPr>
            <p:spPr>
              <a:xfrm>
                <a:off x="5189012" y="222133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C45318F1-F8D1-4BDD-8AB3-2A5CAC372F1A}"/>
                  </a:ext>
                </a:extLst>
              </p:cNvPr>
              <p:cNvSpPr/>
              <p:nvPr/>
            </p:nvSpPr>
            <p:spPr>
              <a:xfrm>
                <a:off x="5131412" y="207254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DF127C59-76E6-47DB-97FD-E040701C2F9F}"/>
                  </a:ext>
                </a:extLst>
              </p:cNvPr>
              <p:cNvSpPr/>
              <p:nvPr/>
            </p:nvSpPr>
            <p:spPr>
              <a:xfrm>
                <a:off x="5044379" y="18160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8B39789-9F6A-40F1-AF7A-06B935002DB2}"/>
                  </a:ext>
                </a:extLst>
              </p:cNvPr>
              <p:cNvSpPr/>
              <p:nvPr/>
            </p:nvSpPr>
            <p:spPr>
              <a:xfrm>
                <a:off x="5318849" y="3084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5E6389B-4983-40F6-877B-7CE0B01DED8A}"/>
                  </a:ext>
                </a:extLst>
              </p:cNvPr>
              <p:cNvSpPr/>
              <p:nvPr/>
            </p:nvSpPr>
            <p:spPr>
              <a:xfrm>
                <a:off x="5421318" y="270625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1E20A34C-E029-49EF-ADF8-D3B278885DDA}"/>
                  </a:ext>
                </a:extLst>
              </p:cNvPr>
              <p:cNvSpPr/>
              <p:nvPr/>
            </p:nvSpPr>
            <p:spPr>
              <a:xfrm>
                <a:off x="5475230" y="17019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ACE2795D-A0DF-47BA-83F9-D7B0B6557A81}"/>
                  </a:ext>
                </a:extLst>
              </p:cNvPr>
              <p:cNvSpPr/>
              <p:nvPr/>
            </p:nvSpPr>
            <p:spPr>
              <a:xfrm>
                <a:off x="5225137" y="32468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70351DEA-2FD2-4918-A4B2-7F399F551066}"/>
                  </a:ext>
                </a:extLst>
              </p:cNvPr>
              <p:cNvSpPr/>
              <p:nvPr/>
            </p:nvSpPr>
            <p:spPr>
              <a:xfrm>
                <a:off x="5181862" y="251415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E126DF4A-C1A9-4CCF-BE5D-0A758386CE40}"/>
                  </a:ext>
                </a:extLst>
              </p:cNvPr>
              <p:cNvSpPr/>
              <p:nvPr/>
            </p:nvSpPr>
            <p:spPr>
              <a:xfrm>
                <a:off x="5534423" y="33791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B7E8C3DE-41C6-440C-9DC0-54A69F164787}"/>
                  </a:ext>
                </a:extLst>
              </p:cNvPr>
              <p:cNvSpPr/>
              <p:nvPr/>
            </p:nvSpPr>
            <p:spPr>
              <a:xfrm>
                <a:off x="4932508" y="162406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DDCF5A8-6D99-4C30-9ECF-C4E8E5625D0A}"/>
                </a:ext>
              </a:extLst>
            </p:cNvPr>
            <p:cNvSpPr txBox="1"/>
            <p:nvPr/>
          </p:nvSpPr>
          <p:spPr>
            <a:xfrm>
              <a:off x="3810987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Training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98DDD1BF-914C-432B-9A4F-4D4CA312DD44}"/>
              </a:ext>
            </a:extLst>
          </p:cNvPr>
          <p:cNvGrpSpPr/>
          <p:nvPr/>
        </p:nvGrpSpPr>
        <p:grpSpPr>
          <a:xfrm>
            <a:off x="6390031" y="1489710"/>
            <a:ext cx="2369173" cy="2361459"/>
            <a:chOff x="6390031" y="1489710"/>
            <a:chExt cx="2369173" cy="2361459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0B4B96B1-6A92-42D1-B787-0E396FF003F3}"/>
                </a:ext>
              </a:extLst>
            </p:cNvPr>
            <p:cNvGrpSpPr/>
            <p:nvPr/>
          </p:nvGrpSpPr>
          <p:grpSpPr>
            <a:xfrm>
              <a:off x="6390031" y="1489710"/>
              <a:ext cx="2369173" cy="2164080"/>
              <a:chOff x="6390031" y="1489710"/>
              <a:chExt cx="2369173" cy="2164080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D5BEA6AD-2006-48CA-A29D-CD9C007153DA}"/>
                  </a:ext>
                </a:extLst>
              </p:cNvPr>
              <p:cNvCxnSpPr/>
              <p:nvPr/>
            </p:nvCxnSpPr>
            <p:spPr>
              <a:xfrm flipV="1">
                <a:off x="6531474" y="1489710"/>
                <a:ext cx="0" cy="216408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F8496A91-9912-4A23-837E-8AB3FC503500}"/>
                  </a:ext>
                </a:extLst>
              </p:cNvPr>
              <p:cNvCxnSpPr/>
              <p:nvPr/>
            </p:nvCxnSpPr>
            <p:spPr>
              <a:xfrm>
                <a:off x="6390031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8B6A9DDA-FAE5-4756-A90D-33B0DCAC4E10}"/>
                  </a:ext>
                </a:extLst>
              </p:cNvPr>
              <p:cNvSpPr/>
              <p:nvPr/>
            </p:nvSpPr>
            <p:spPr>
              <a:xfrm>
                <a:off x="6838362" y="333266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FB0754DA-FAA6-4764-8BF2-F2C246A584E9}"/>
                  </a:ext>
                </a:extLst>
              </p:cNvPr>
              <p:cNvSpPr/>
              <p:nvPr/>
            </p:nvSpPr>
            <p:spPr>
              <a:xfrm>
                <a:off x="7124610" y="255760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4795BDC-3943-42D9-9781-B9BDABF6D30F}"/>
                  </a:ext>
                </a:extLst>
              </p:cNvPr>
              <p:cNvSpPr/>
              <p:nvPr/>
            </p:nvSpPr>
            <p:spPr>
              <a:xfrm>
                <a:off x="7051863" y="280684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F4B0C9CC-3927-4113-9CF9-4D40CE9AC0E7}"/>
                  </a:ext>
                </a:extLst>
              </p:cNvPr>
              <p:cNvSpPr/>
              <p:nvPr/>
            </p:nvSpPr>
            <p:spPr>
              <a:xfrm>
                <a:off x="6947473" y="274928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2ED68E0-6BD9-45AB-AA6A-2D6D272B36F2}"/>
                  </a:ext>
                </a:extLst>
              </p:cNvPr>
              <p:cNvSpPr/>
              <p:nvPr/>
            </p:nvSpPr>
            <p:spPr>
              <a:xfrm>
                <a:off x="7098798" y="298611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8B7E4FB1-8E1B-497D-BBE4-10C9C752D228}"/>
                  </a:ext>
                </a:extLst>
              </p:cNvPr>
              <p:cNvSpPr/>
              <p:nvPr/>
            </p:nvSpPr>
            <p:spPr>
              <a:xfrm>
                <a:off x="7202439" y="3062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0C10BB11-6875-429A-8ED9-602F65E2B1F9}"/>
                  </a:ext>
                </a:extLst>
              </p:cNvPr>
              <p:cNvSpPr/>
              <p:nvPr/>
            </p:nvSpPr>
            <p:spPr>
              <a:xfrm>
                <a:off x="7010763" y="313746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16365798-80D4-4E3B-AB12-2013B9815838}"/>
                  </a:ext>
                </a:extLst>
              </p:cNvPr>
              <p:cNvSpPr/>
              <p:nvPr/>
            </p:nvSpPr>
            <p:spPr>
              <a:xfrm>
                <a:off x="7190422" y="338504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D72E03-1166-48A2-9258-71675986B591}"/>
                  </a:ext>
                </a:extLst>
              </p:cNvPr>
              <p:cNvSpPr/>
              <p:nvPr/>
            </p:nvSpPr>
            <p:spPr>
              <a:xfrm>
                <a:off x="6768979" y="254123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927820B-13E6-49F5-9B4E-B42E1F40B024}"/>
                  </a:ext>
                </a:extLst>
              </p:cNvPr>
              <p:cNvSpPr/>
              <p:nvPr/>
            </p:nvSpPr>
            <p:spPr>
              <a:xfrm>
                <a:off x="7405977" y="242334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02620CBE-AD13-4642-85EC-4A9FE4A1E13D}"/>
                  </a:ext>
                </a:extLst>
              </p:cNvPr>
              <p:cNvSpPr/>
              <p:nvPr/>
            </p:nvSpPr>
            <p:spPr>
              <a:xfrm>
                <a:off x="7515088" y="18399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8C7CBD5B-85C0-479A-A59C-69F1C395D05C}"/>
                  </a:ext>
                </a:extLst>
              </p:cNvPr>
              <p:cNvSpPr/>
              <p:nvPr/>
            </p:nvSpPr>
            <p:spPr>
              <a:xfrm>
                <a:off x="7578378" y="2228152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7CF0747B-2754-4FA6-8871-20BD0AFE39D6}"/>
                  </a:ext>
                </a:extLst>
              </p:cNvPr>
              <p:cNvSpPr/>
              <p:nvPr/>
            </p:nvSpPr>
            <p:spPr>
              <a:xfrm>
                <a:off x="7336594" y="16319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CA321272-D2C4-4599-B7FA-8AE26217F0A0}"/>
                  </a:ext>
                </a:extLst>
              </p:cNvPr>
              <p:cNvSpPr/>
              <p:nvPr/>
            </p:nvSpPr>
            <p:spPr>
              <a:xfrm>
                <a:off x="7279705" y="26570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53CB33ED-8665-46D8-90DC-595E9014CD81}"/>
                  </a:ext>
                </a:extLst>
              </p:cNvPr>
              <p:cNvSpPr/>
              <p:nvPr/>
            </p:nvSpPr>
            <p:spPr>
              <a:xfrm>
                <a:off x="7361113" y="25475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805EE183-D71C-4395-B0E0-1A39AF60CE39}"/>
                  </a:ext>
                </a:extLst>
              </p:cNvPr>
              <p:cNvSpPr/>
              <p:nvPr/>
            </p:nvSpPr>
            <p:spPr>
              <a:xfrm>
                <a:off x="7263389" y="280300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5486AD1C-B420-4909-929E-12B8950DF647}"/>
                  </a:ext>
                </a:extLst>
              </p:cNvPr>
              <p:cNvSpPr/>
              <p:nvPr/>
            </p:nvSpPr>
            <p:spPr>
              <a:xfrm>
                <a:off x="7031094" y="1629275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587377D7-A7FD-4AFD-813B-DECC182418DD}"/>
                  </a:ext>
                </a:extLst>
              </p:cNvPr>
              <p:cNvSpPr/>
              <p:nvPr/>
            </p:nvSpPr>
            <p:spPr>
              <a:xfrm>
                <a:off x="7172935" y="178758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E88AD414-A758-4DAA-BC64-CF6F9F506269}"/>
                  </a:ext>
                </a:extLst>
              </p:cNvPr>
              <p:cNvSpPr/>
              <p:nvPr/>
            </p:nvSpPr>
            <p:spPr>
              <a:xfrm>
                <a:off x="7619863" y="20241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AB27AF1B-CB39-4B4C-A0DA-86F9083D30FE}"/>
                  </a:ext>
                </a:extLst>
              </p:cNvPr>
              <p:cNvSpPr/>
              <p:nvPr/>
            </p:nvSpPr>
            <p:spPr>
              <a:xfrm>
                <a:off x="7389804" y="19280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A8D67F8C-C075-4358-A526-C57D88268C14}"/>
                  </a:ext>
                </a:extLst>
              </p:cNvPr>
              <p:cNvSpPr/>
              <p:nvPr/>
            </p:nvSpPr>
            <p:spPr>
              <a:xfrm>
                <a:off x="7552080" y="17107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6F76F943-A8C8-408D-AEA8-3F43E69AFBEA}"/>
                  </a:ext>
                </a:extLst>
              </p:cNvPr>
              <p:cNvSpPr/>
              <p:nvPr/>
            </p:nvSpPr>
            <p:spPr>
              <a:xfrm>
                <a:off x="7281167" y="2111927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5C53777E-2A78-4BC6-B850-A35FF54B5551}"/>
                  </a:ext>
                </a:extLst>
              </p:cNvPr>
              <p:cNvSpPr/>
              <p:nvPr/>
            </p:nvSpPr>
            <p:spPr>
              <a:xfrm>
                <a:off x="7514333" y="197173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79CFAAC7-5C75-414A-A75B-91A096950AE9}"/>
                  </a:ext>
                </a:extLst>
              </p:cNvPr>
              <p:cNvSpPr/>
              <p:nvPr/>
            </p:nvSpPr>
            <p:spPr>
              <a:xfrm>
                <a:off x="7513119" y="275336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0112E87-19A6-4051-B4AB-4537937B446F}"/>
                  </a:ext>
                </a:extLst>
              </p:cNvPr>
              <p:cNvSpPr/>
              <p:nvPr/>
            </p:nvSpPr>
            <p:spPr>
              <a:xfrm>
                <a:off x="7522236" y="29632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75FA586-7CAB-4278-9986-38ED0279734C}"/>
                  </a:ext>
                </a:extLst>
              </p:cNvPr>
              <p:cNvSpPr/>
              <p:nvPr/>
            </p:nvSpPr>
            <p:spPr>
              <a:xfrm>
                <a:off x="7757420" y="30970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933EC00F-ABEC-4DFB-9258-89CBCE4EACF5}"/>
                  </a:ext>
                </a:extLst>
              </p:cNvPr>
              <p:cNvSpPr/>
              <p:nvPr/>
            </p:nvSpPr>
            <p:spPr>
              <a:xfrm>
                <a:off x="7659942" y="316424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10F2530D-44F6-4CB9-9156-2366A179C380}"/>
                  </a:ext>
                </a:extLst>
              </p:cNvPr>
              <p:cNvSpPr/>
              <p:nvPr/>
            </p:nvSpPr>
            <p:spPr>
              <a:xfrm>
                <a:off x="7726208" y="276189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924B4538-32BD-42BC-9993-0044F0D61E16}"/>
                  </a:ext>
                </a:extLst>
              </p:cNvPr>
              <p:cNvSpPr/>
              <p:nvPr/>
            </p:nvSpPr>
            <p:spPr>
              <a:xfrm>
                <a:off x="7800695" y="3374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22FFD5CF-666D-454B-8689-7BBA96B79520}"/>
                  </a:ext>
                </a:extLst>
              </p:cNvPr>
              <p:cNvSpPr/>
              <p:nvPr/>
            </p:nvSpPr>
            <p:spPr>
              <a:xfrm>
                <a:off x="7541940" y="30908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C1BDC0B2-DB74-4039-B465-E26097CFB903}"/>
                  </a:ext>
                </a:extLst>
              </p:cNvPr>
              <p:cNvSpPr/>
              <p:nvPr/>
            </p:nvSpPr>
            <p:spPr>
              <a:xfrm>
                <a:off x="7444462" y="315807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CDB5D750-7A6B-46A5-8FBA-D05C093BA5D4}"/>
                  </a:ext>
                </a:extLst>
              </p:cNvPr>
              <p:cNvSpPr/>
              <p:nvPr/>
            </p:nvSpPr>
            <p:spPr>
              <a:xfrm>
                <a:off x="7585215" y="336845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7A4263E7-8909-4187-9D22-B43508442F23}"/>
                  </a:ext>
                </a:extLst>
              </p:cNvPr>
              <p:cNvSpPr/>
              <p:nvPr/>
            </p:nvSpPr>
            <p:spPr>
              <a:xfrm>
                <a:off x="8066624" y="203175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D6BDCB21-522C-44B4-A371-53D7BA750BFE}"/>
                  </a:ext>
                </a:extLst>
              </p:cNvPr>
              <p:cNvSpPr/>
              <p:nvPr/>
            </p:nvSpPr>
            <p:spPr>
              <a:xfrm>
                <a:off x="7851144" y="202559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A6806D4C-852A-4D7B-B870-D878DCE3EA5B}"/>
                  </a:ext>
                </a:extLst>
              </p:cNvPr>
              <p:cNvSpPr/>
              <p:nvPr/>
            </p:nvSpPr>
            <p:spPr>
              <a:xfrm>
                <a:off x="7983620" y="232657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CAD880BE-9086-4670-9904-1100284F8B18}"/>
                  </a:ext>
                </a:extLst>
              </p:cNvPr>
              <p:cNvSpPr/>
              <p:nvPr/>
            </p:nvSpPr>
            <p:spPr>
              <a:xfrm>
                <a:off x="7768140" y="232040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96CF8F3D-D66B-4CC9-B177-29E840DCD730}"/>
                  </a:ext>
                </a:extLst>
              </p:cNvPr>
              <p:cNvSpPr/>
              <p:nvPr/>
            </p:nvSpPr>
            <p:spPr>
              <a:xfrm>
                <a:off x="7706573" y="250662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22A78E2F-A119-4078-8015-65D6777BD2F2}"/>
                  </a:ext>
                </a:extLst>
              </p:cNvPr>
              <p:cNvSpPr/>
              <p:nvPr/>
            </p:nvSpPr>
            <p:spPr>
              <a:xfrm>
                <a:off x="7609095" y="257380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A8CB132-C523-4091-A06F-162A98BAF376}"/>
                  </a:ext>
                </a:extLst>
              </p:cNvPr>
              <p:cNvSpPr/>
              <p:nvPr/>
            </p:nvSpPr>
            <p:spPr>
              <a:xfrm>
                <a:off x="7749848" y="278418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6DF1B5D0-9262-4013-BBB4-A2F2F28FBBE3}"/>
                  </a:ext>
                </a:extLst>
              </p:cNvPr>
              <p:cNvSpPr/>
              <p:nvPr/>
            </p:nvSpPr>
            <p:spPr>
              <a:xfrm>
                <a:off x="7852723" y="16443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92BFC333-E521-4707-8D51-2E42EB3E2D54}"/>
                  </a:ext>
                </a:extLst>
              </p:cNvPr>
              <p:cNvSpPr/>
              <p:nvPr/>
            </p:nvSpPr>
            <p:spPr>
              <a:xfrm>
                <a:off x="7755245" y="171152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22661070-7CEB-49D2-948D-F5C54B659A8E}"/>
                  </a:ext>
                </a:extLst>
              </p:cNvPr>
              <p:cNvSpPr/>
              <p:nvPr/>
            </p:nvSpPr>
            <p:spPr>
              <a:xfrm>
                <a:off x="7895998" y="192190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EFBFFBDA-466F-42F8-84B9-0103E1A089A9}"/>
                  </a:ext>
                </a:extLst>
              </p:cNvPr>
              <p:cNvSpPr/>
              <p:nvPr/>
            </p:nvSpPr>
            <p:spPr>
              <a:xfrm>
                <a:off x="8086786" y="26568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62339CB5-45A0-43C2-88CB-495F56992BBE}"/>
                  </a:ext>
                </a:extLst>
              </p:cNvPr>
              <p:cNvSpPr/>
              <p:nvPr/>
            </p:nvSpPr>
            <p:spPr>
              <a:xfrm>
                <a:off x="7871306" y="265071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C25D17F9-5EF1-474C-BC84-1F6CC188A41A}"/>
                  </a:ext>
                </a:extLst>
              </p:cNvPr>
              <p:cNvSpPr/>
              <p:nvPr/>
            </p:nvSpPr>
            <p:spPr>
              <a:xfrm>
                <a:off x="7916160" y="254702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E4F939A7-723C-4337-B3A6-723C0BF153C8}"/>
                  </a:ext>
                </a:extLst>
              </p:cNvPr>
              <p:cNvSpPr/>
              <p:nvPr/>
            </p:nvSpPr>
            <p:spPr>
              <a:xfrm>
                <a:off x="8224199" y="175176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C3EB7115-5189-42DC-888E-AB2B24BAAF1F}"/>
                  </a:ext>
                </a:extLst>
              </p:cNvPr>
              <p:cNvSpPr/>
              <p:nvPr/>
            </p:nvSpPr>
            <p:spPr>
              <a:xfrm>
                <a:off x="8008719" y="174559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ADAC23C0-43C9-4A01-99BB-91F94070D328}"/>
                  </a:ext>
                </a:extLst>
              </p:cNvPr>
              <p:cNvSpPr/>
              <p:nvPr/>
            </p:nvSpPr>
            <p:spPr>
              <a:xfrm>
                <a:off x="8053573" y="16419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91EE1DA2-99E4-483F-B8F4-AA71744278E7}"/>
                </a:ext>
              </a:extLst>
            </p:cNvPr>
            <p:cNvSpPr txBox="1"/>
            <p:nvPr/>
          </p:nvSpPr>
          <p:spPr>
            <a:xfrm>
              <a:off x="6531881" y="3512615"/>
              <a:ext cx="1980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Calibri"/>
                  <a:cs typeface="Calibri"/>
                </a:rPr>
                <a:t>Validation set</a:t>
              </a:r>
              <a:endParaRPr lang="zh-TW" altLang="en-US" sz="16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D1AAF81-CC62-4517-9F4B-EA6CCE285626}"/>
              </a:ext>
            </a:extLst>
          </p:cNvPr>
          <p:cNvGrpSpPr/>
          <p:nvPr/>
        </p:nvGrpSpPr>
        <p:grpSpPr>
          <a:xfrm>
            <a:off x="354834" y="1489710"/>
            <a:ext cx="2921162" cy="2672655"/>
            <a:chOff x="354834" y="1489710"/>
            <a:chExt cx="2921162" cy="2672655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0F7EC15A-3DDF-41E6-9FE2-F1A61A5440AB}"/>
                </a:ext>
              </a:extLst>
            </p:cNvPr>
            <p:cNvGrpSpPr/>
            <p:nvPr/>
          </p:nvGrpSpPr>
          <p:grpSpPr>
            <a:xfrm>
              <a:off x="354834" y="1489710"/>
              <a:ext cx="2921162" cy="2672655"/>
              <a:chOff x="398685" y="1703523"/>
              <a:chExt cx="2921162" cy="2672655"/>
            </a:xfrm>
          </p:grpSpPr>
          <p:cxnSp>
            <p:nvCxnSpPr>
              <p:cNvPr id="117" name="直線單箭頭接點 116">
                <a:extLst>
                  <a:ext uri="{FF2B5EF4-FFF2-40B4-BE49-F238E27FC236}">
                    <a16:creationId xmlns:a16="http://schemas.microsoft.com/office/drawing/2014/main" id="{C999BCA1-61AA-4749-8571-B5637344446F}"/>
                  </a:ext>
                </a:extLst>
              </p:cNvPr>
              <p:cNvCxnSpPr/>
              <p:nvPr/>
            </p:nvCxnSpPr>
            <p:spPr>
              <a:xfrm>
                <a:off x="828118" y="3797617"/>
                <a:ext cx="21804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>
                <a:extLst>
                  <a:ext uri="{FF2B5EF4-FFF2-40B4-BE49-F238E27FC236}">
                    <a16:creationId xmlns:a16="http://schemas.microsoft.com/office/drawing/2014/main" id="{A5BFECC6-EA6F-4B31-9B79-62FB379CD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171" y="1703523"/>
                <a:ext cx="0" cy="2249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手繪多邊形: 圖案 120">
                <a:extLst>
                  <a:ext uri="{FF2B5EF4-FFF2-40B4-BE49-F238E27FC236}">
                    <a16:creationId xmlns:a16="http://schemas.microsoft.com/office/drawing/2014/main" id="{D6CF4F8B-750A-425A-B723-A0D0FF455F2E}"/>
                  </a:ext>
                </a:extLst>
              </p:cNvPr>
              <p:cNvSpPr/>
              <p:nvPr/>
            </p:nvSpPr>
            <p:spPr>
              <a:xfrm>
                <a:off x="1046711" y="1760835"/>
                <a:ext cx="1811216" cy="1785638"/>
              </a:xfrm>
              <a:custGeom>
                <a:avLst/>
                <a:gdLst>
                  <a:gd name="connsiteX0" fmla="*/ 0 w 1811216"/>
                  <a:gd name="connsiteY0" fmla="*/ 0 h 1705708"/>
                  <a:gd name="connsiteX1" fmla="*/ 483577 w 1811216"/>
                  <a:gd name="connsiteY1" fmla="*/ 1406769 h 1705708"/>
                  <a:gd name="connsiteX2" fmla="*/ 1811216 w 1811216"/>
                  <a:gd name="connsiteY2" fmla="*/ 1705708 h 170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1216" h="1705708">
                    <a:moveTo>
                      <a:pt x="0" y="0"/>
                    </a:moveTo>
                    <a:cubicBezTo>
                      <a:pt x="90854" y="561242"/>
                      <a:pt x="181708" y="1122484"/>
                      <a:pt x="483577" y="1406769"/>
                    </a:cubicBezTo>
                    <a:cubicBezTo>
                      <a:pt x="785446" y="1691054"/>
                      <a:pt x="1298331" y="1698381"/>
                      <a:pt x="1811216" y="1705708"/>
                    </a:cubicBezTo>
                  </a:path>
                </a:pathLst>
              </a:custGeom>
              <a:noFill/>
              <a:ln w="25400">
                <a:solidFill>
                  <a:srgbClr val="C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15C3C4FF-1217-4F43-BFDB-6A62198D87B8}"/>
                  </a:ext>
                </a:extLst>
              </p:cNvPr>
              <p:cNvSpPr txBox="1"/>
              <p:nvPr/>
            </p:nvSpPr>
            <p:spPr>
              <a:xfrm>
                <a:off x="1952319" y="2324966"/>
                <a:ext cx="1367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accent2"/>
                    </a:solidFill>
                    <a:latin typeface="Calibri"/>
                    <a:cs typeface="Calibri"/>
                  </a:rPr>
                  <a:t>Validation loss</a:t>
                </a:r>
                <a:endParaRPr lang="zh-TW" altLang="en-US" sz="1400" b="1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977BF35E-687F-46A0-8EC4-49851FFD8397}"/>
                  </a:ext>
                </a:extLst>
              </p:cNvPr>
              <p:cNvSpPr txBox="1"/>
              <p:nvPr/>
            </p:nvSpPr>
            <p:spPr>
              <a:xfrm>
                <a:off x="1952319" y="3507049"/>
                <a:ext cx="1367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cs typeface="Calibri"/>
                  </a:rPr>
                  <a:t>Training loss</a:t>
                </a:r>
                <a:endParaRPr lang="zh-TW" altLang="en-US" sz="14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69DC9FD-78A3-4B73-8640-93D02A8FE0D9}"/>
                  </a:ext>
                </a:extLst>
              </p:cNvPr>
              <p:cNvSpPr txBox="1"/>
              <p:nvPr/>
            </p:nvSpPr>
            <p:spPr>
              <a:xfrm>
                <a:off x="1520622" y="3791403"/>
                <a:ext cx="15738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Epochs</a:t>
                </a:r>
                <a:br>
                  <a:rPr lang="en-US" altLang="zh-TW" sz="1600" b="1" dirty="0">
                    <a:solidFill>
                      <a:schemeClr val="tx1"/>
                    </a:solidFill>
                    <a:latin typeface="Calibri"/>
                    <a:cs typeface="Calibri"/>
                  </a:rPr>
                </a:br>
                <a:r>
                  <a:rPr lang="en-US" altLang="zh-TW" sz="16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(# iterations)</a:t>
                </a:r>
                <a:endParaRPr lang="zh-TW" altLang="en-US" sz="1600" b="1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54CAE65-B000-4861-BB1F-A329C39D392F}"/>
                  </a:ext>
                </a:extLst>
              </p:cNvPr>
              <p:cNvSpPr txBox="1"/>
              <p:nvPr/>
            </p:nvSpPr>
            <p:spPr>
              <a:xfrm>
                <a:off x="398685" y="1719661"/>
                <a:ext cx="6058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Loss</a:t>
                </a:r>
                <a:endParaRPr lang="zh-TW" altLang="en-US" sz="1600" b="1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4" name="手繪多邊形: 圖案 3">
              <a:extLst>
                <a:ext uri="{FF2B5EF4-FFF2-40B4-BE49-F238E27FC236}">
                  <a16:creationId xmlns:a16="http://schemas.microsoft.com/office/drawing/2014/main" id="{119F302E-F3D0-4D8D-86F9-8933FF398DCE}"/>
                </a:ext>
              </a:extLst>
            </p:cNvPr>
            <p:cNvSpPr/>
            <p:nvPr/>
          </p:nvSpPr>
          <p:spPr>
            <a:xfrm>
              <a:off x="1019175" y="1600200"/>
              <a:ext cx="1790700" cy="957405"/>
            </a:xfrm>
            <a:custGeom>
              <a:avLst/>
              <a:gdLst>
                <a:gd name="connsiteX0" fmla="*/ 0 w 1790700"/>
                <a:gd name="connsiteY0" fmla="*/ 0 h 1589103"/>
                <a:gd name="connsiteX1" fmla="*/ 495300 w 1790700"/>
                <a:gd name="connsiteY1" fmla="*/ 1485900 h 1589103"/>
                <a:gd name="connsiteX2" fmla="*/ 1790700 w 1790700"/>
                <a:gd name="connsiteY2" fmla="*/ 1343025 h 158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0700" h="1589103">
                  <a:moveTo>
                    <a:pt x="0" y="0"/>
                  </a:moveTo>
                  <a:cubicBezTo>
                    <a:pt x="98425" y="631031"/>
                    <a:pt x="196850" y="1262063"/>
                    <a:pt x="495300" y="1485900"/>
                  </a:cubicBezTo>
                  <a:cubicBezTo>
                    <a:pt x="793750" y="1709738"/>
                    <a:pt x="1292225" y="1526381"/>
                    <a:pt x="1790700" y="1343025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2D91CCA-A576-4052-9EEF-FBEC283786F3}"/>
              </a:ext>
            </a:extLst>
          </p:cNvPr>
          <p:cNvGrpSpPr/>
          <p:nvPr/>
        </p:nvGrpSpPr>
        <p:grpSpPr>
          <a:xfrm>
            <a:off x="3634860" y="1568450"/>
            <a:ext cx="2369173" cy="3100109"/>
            <a:chOff x="3634860" y="1568450"/>
            <a:chExt cx="2369173" cy="3100109"/>
          </a:xfrm>
        </p:grpSpPr>
        <p:sp>
          <p:nvSpPr>
            <p:cNvPr id="134" name="語音泡泡: 圓角矩形 133">
              <a:extLst>
                <a:ext uri="{FF2B5EF4-FFF2-40B4-BE49-F238E27FC236}">
                  <a16:creationId xmlns:a16="http://schemas.microsoft.com/office/drawing/2014/main" id="{04C0043F-E575-4CC9-AF79-85CEA5E99F42}"/>
                </a:ext>
              </a:extLst>
            </p:cNvPr>
            <p:cNvSpPr/>
            <p:nvPr/>
          </p:nvSpPr>
          <p:spPr>
            <a:xfrm>
              <a:off x="3634860" y="3954138"/>
              <a:ext cx="2369173" cy="714421"/>
            </a:xfrm>
            <a:prstGeom prst="wedgeRoundRectCallout">
              <a:avLst>
                <a:gd name="adj1" fmla="val -16602"/>
                <a:gd name="adj2" fmla="val -70414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  <a:t>The model is </a:t>
              </a:r>
              <a:r>
                <a:rPr lang="en-US" altLang="zh-TW" sz="1400" b="1" u="sng" dirty="0">
                  <a:solidFill>
                    <a:schemeClr val="accent2">
                      <a:lumMod val="75000"/>
                    </a:schemeClr>
                  </a:solidFill>
                </a:rPr>
                <a:t>too good </a:t>
              </a:r>
              <a:b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</a:br>
              <a:r>
                <a:rPr lang="en-US" altLang="zh-TW" sz="1400" b="1" dirty="0">
                  <a:solidFill>
                    <a:schemeClr val="accent3">
                      <a:lumMod val="50000"/>
                    </a:schemeClr>
                  </a:solidFill>
                </a:rPr>
                <a:t>for fitting the training set …</a:t>
              </a:r>
              <a:endParaRPr lang="zh-TW" altLang="en-US" sz="1400" b="1" u="sng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677400A9-9B83-4591-A0A7-5E2727A72B93}"/>
                </a:ext>
              </a:extLst>
            </p:cNvPr>
            <p:cNvSpPr/>
            <p:nvPr/>
          </p:nvSpPr>
          <p:spPr>
            <a:xfrm>
              <a:off x="4368800" y="1568450"/>
              <a:ext cx="990600" cy="1949450"/>
            </a:xfrm>
            <a:custGeom>
              <a:avLst/>
              <a:gdLst>
                <a:gd name="connsiteX0" fmla="*/ 0 w 990600"/>
                <a:gd name="connsiteY0" fmla="*/ 0 h 1949450"/>
                <a:gd name="connsiteX1" fmla="*/ 184150 w 990600"/>
                <a:gd name="connsiteY1" fmla="*/ 260350 h 1949450"/>
                <a:gd name="connsiteX2" fmla="*/ 635000 w 990600"/>
                <a:gd name="connsiteY2" fmla="*/ 400050 h 1949450"/>
                <a:gd name="connsiteX3" fmla="*/ 806450 w 990600"/>
                <a:gd name="connsiteY3" fmla="*/ 869950 h 1949450"/>
                <a:gd name="connsiteX4" fmla="*/ 438150 w 990600"/>
                <a:gd name="connsiteY4" fmla="*/ 1054100 h 1949450"/>
                <a:gd name="connsiteX5" fmla="*/ 228600 w 990600"/>
                <a:gd name="connsiteY5" fmla="*/ 1263650 h 1949450"/>
                <a:gd name="connsiteX6" fmla="*/ 615950 w 990600"/>
                <a:gd name="connsiteY6" fmla="*/ 1479550 h 1949450"/>
                <a:gd name="connsiteX7" fmla="*/ 190500 w 990600"/>
                <a:gd name="connsiteY7" fmla="*/ 1612900 h 1949450"/>
                <a:gd name="connsiteX8" fmla="*/ 990600 w 990600"/>
                <a:gd name="connsiteY8" fmla="*/ 1949450 h 194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" h="1949450">
                  <a:moveTo>
                    <a:pt x="0" y="0"/>
                  </a:moveTo>
                  <a:cubicBezTo>
                    <a:pt x="39158" y="96837"/>
                    <a:pt x="78317" y="193675"/>
                    <a:pt x="184150" y="260350"/>
                  </a:cubicBezTo>
                  <a:cubicBezTo>
                    <a:pt x="289983" y="327025"/>
                    <a:pt x="531283" y="298450"/>
                    <a:pt x="635000" y="400050"/>
                  </a:cubicBezTo>
                  <a:cubicBezTo>
                    <a:pt x="738717" y="501650"/>
                    <a:pt x="839258" y="760942"/>
                    <a:pt x="806450" y="869950"/>
                  </a:cubicBezTo>
                  <a:cubicBezTo>
                    <a:pt x="773642" y="978958"/>
                    <a:pt x="534458" y="988483"/>
                    <a:pt x="438150" y="1054100"/>
                  </a:cubicBezTo>
                  <a:cubicBezTo>
                    <a:pt x="341842" y="1119717"/>
                    <a:pt x="198967" y="1192742"/>
                    <a:pt x="228600" y="1263650"/>
                  </a:cubicBezTo>
                  <a:cubicBezTo>
                    <a:pt x="258233" y="1334558"/>
                    <a:pt x="622300" y="1421342"/>
                    <a:pt x="615950" y="1479550"/>
                  </a:cubicBezTo>
                  <a:cubicBezTo>
                    <a:pt x="609600" y="1537758"/>
                    <a:pt x="128058" y="1534583"/>
                    <a:pt x="190500" y="1612900"/>
                  </a:cubicBezTo>
                  <a:cubicBezTo>
                    <a:pt x="252942" y="1691217"/>
                    <a:pt x="621771" y="1820333"/>
                    <a:pt x="990600" y="1949450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headEnd type="triangle"/>
            </a:ln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4" name="手繪多邊形: 圖案 113">
            <a:extLst>
              <a:ext uri="{FF2B5EF4-FFF2-40B4-BE49-F238E27FC236}">
                <a16:creationId xmlns:a16="http://schemas.microsoft.com/office/drawing/2014/main" id="{64402751-959A-49A9-A7AD-130976A00D9C}"/>
              </a:ext>
            </a:extLst>
          </p:cNvPr>
          <p:cNvSpPr/>
          <p:nvPr/>
        </p:nvSpPr>
        <p:spPr>
          <a:xfrm>
            <a:off x="6938306" y="1579539"/>
            <a:ext cx="990600" cy="1949450"/>
          </a:xfrm>
          <a:custGeom>
            <a:avLst/>
            <a:gdLst>
              <a:gd name="connsiteX0" fmla="*/ 0 w 990600"/>
              <a:gd name="connsiteY0" fmla="*/ 0 h 1949450"/>
              <a:gd name="connsiteX1" fmla="*/ 184150 w 990600"/>
              <a:gd name="connsiteY1" fmla="*/ 260350 h 1949450"/>
              <a:gd name="connsiteX2" fmla="*/ 635000 w 990600"/>
              <a:gd name="connsiteY2" fmla="*/ 400050 h 1949450"/>
              <a:gd name="connsiteX3" fmla="*/ 806450 w 990600"/>
              <a:gd name="connsiteY3" fmla="*/ 869950 h 1949450"/>
              <a:gd name="connsiteX4" fmla="*/ 438150 w 990600"/>
              <a:gd name="connsiteY4" fmla="*/ 1054100 h 1949450"/>
              <a:gd name="connsiteX5" fmla="*/ 228600 w 990600"/>
              <a:gd name="connsiteY5" fmla="*/ 1263650 h 1949450"/>
              <a:gd name="connsiteX6" fmla="*/ 615950 w 990600"/>
              <a:gd name="connsiteY6" fmla="*/ 1479550 h 1949450"/>
              <a:gd name="connsiteX7" fmla="*/ 190500 w 990600"/>
              <a:gd name="connsiteY7" fmla="*/ 1612900 h 1949450"/>
              <a:gd name="connsiteX8" fmla="*/ 990600 w 990600"/>
              <a:gd name="connsiteY8" fmla="*/ 1949450 h 19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1949450">
                <a:moveTo>
                  <a:pt x="0" y="0"/>
                </a:moveTo>
                <a:cubicBezTo>
                  <a:pt x="39158" y="96837"/>
                  <a:pt x="78317" y="193675"/>
                  <a:pt x="184150" y="260350"/>
                </a:cubicBezTo>
                <a:cubicBezTo>
                  <a:pt x="289983" y="327025"/>
                  <a:pt x="531283" y="298450"/>
                  <a:pt x="635000" y="400050"/>
                </a:cubicBezTo>
                <a:cubicBezTo>
                  <a:pt x="738717" y="501650"/>
                  <a:pt x="839258" y="760942"/>
                  <a:pt x="806450" y="869950"/>
                </a:cubicBezTo>
                <a:cubicBezTo>
                  <a:pt x="773642" y="978958"/>
                  <a:pt x="534458" y="988483"/>
                  <a:pt x="438150" y="1054100"/>
                </a:cubicBezTo>
                <a:cubicBezTo>
                  <a:pt x="341842" y="1119717"/>
                  <a:pt x="198967" y="1192742"/>
                  <a:pt x="228600" y="1263650"/>
                </a:cubicBezTo>
                <a:cubicBezTo>
                  <a:pt x="258233" y="1334558"/>
                  <a:pt x="622300" y="1421342"/>
                  <a:pt x="615950" y="1479550"/>
                </a:cubicBezTo>
                <a:cubicBezTo>
                  <a:pt x="609600" y="1537758"/>
                  <a:pt x="128058" y="1534583"/>
                  <a:pt x="190500" y="1612900"/>
                </a:cubicBezTo>
                <a:cubicBezTo>
                  <a:pt x="252942" y="1691217"/>
                  <a:pt x="621771" y="1820333"/>
                  <a:pt x="990600" y="19494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triangle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0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 213">
            <a:extLst>
              <a:ext uri="{FF2B5EF4-FFF2-40B4-BE49-F238E27FC236}">
                <a16:creationId xmlns:a16="http://schemas.microsoft.com/office/drawing/2014/main" id="{784A9AA1-CA33-43B4-A0B8-F9347AAF8D48}"/>
              </a:ext>
            </a:extLst>
          </p:cNvPr>
          <p:cNvSpPr/>
          <p:nvPr/>
        </p:nvSpPr>
        <p:spPr>
          <a:xfrm>
            <a:off x="6383054" y="4635597"/>
            <a:ext cx="2760946" cy="5025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4. Over-fitting vs. Under-fitting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Strategies for under-fitting:</a:t>
            </a:r>
          </a:p>
          <a:p>
            <a:pPr lvl="1"/>
            <a:r>
              <a:rPr lang="en-US" altLang="zh-TW" sz="1800" dirty="0"/>
              <a:t>Check for data quality</a:t>
            </a:r>
          </a:p>
          <a:p>
            <a:pPr lvl="1"/>
            <a:r>
              <a:rPr lang="en-US" altLang="zh-TW" sz="1800" dirty="0"/>
              <a:t>Check if methods worked</a:t>
            </a:r>
          </a:p>
          <a:p>
            <a:pPr lvl="1"/>
            <a:r>
              <a:rPr lang="en-US" altLang="zh-TW" sz="1800" dirty="0"/>
              <a:t>Check if model is too simple to accommodate</a:t>
            </a:r>
            <a:br>
              <a:rPr lang="en-US" altLang="zh-TW" sz="1800" dirty="0"/>
            </a:br>
            <a:r>
              <a:rPr lang="en-US" altLang="zh-TW" sz="1800" dirty="0"/>
              <a:t>complicate data distribution</a:t>
            </a:r>
          </a:p>
          <a:p>
            <a:pPr lvl="1"/>
            <a:endParaRPr lang="en-US" altLang="zh-TW" sz="1800" dirty="0"/>
          </a:p>
          <a:p>
            <a:r>
              <a:rPr lang="en-US" altLang="zh-TW" sz="2000" dirty="0"/>
              <a:t>Strategies for over-fitting:</a:t>
            </a:r>
          </a:p>
          <a:p>
            <a:pPr lvl="1"/>
            <a:r>
              <a:rPr lang="en-US" altLang="zh-TW" sz="1800" dirty="0"/>
              <a:t>Check the amount of your data</a:t>
            </a:r>
          </a:p>
          <a:p>
            <a:pPr lvl="1"/>
            <a:r>
              <a:rPr lang="en-US" altLang="zh-TW" sz="1800" dirty="0"/>
              <a:t>Adjust your model parameters</a:t>
            </a:r>
          </a:p>
          <a:p>
            <a:pPr lvl="2"/>
            <a:r>
              <a:rPr lang="en-US" altLang="zh-TW" sz="1400" dirty="0"/>
              <a:t>Decision tree based:</a:t>
            </a:r>
          </a:p>
          <a:p>
            <a:pPr lvl="3"/>
            <a:r>
              <a:rPr lang="en-US" altLang="zh-TW" sz="1400" dirty="0"/>
              <a:t>Reduce the #Leaves in child leaves</a:t>
            </a:r>
          </a:p>
          <a:p>
            <a:pPr lvl="3"/>
            <a:r>
              <a:rPr lang="en-US" altLang="zh-TW" sz="1400" dirty="0"/>
              <a:t>Reduce the tree heights</a:t>
            </a:r>
          </a:p>
          <a:p>
            <a:pPr lvl="2"/>
            <a:r>
              <a:rPr lang="en-US" altLang="zh-TW" sz="1400" dirty="0"/>
              <a:t>Neural network based: Reduce the number of layers</a:t>
            </a:r>
          </a:p>
          <a:p>
            <a:pPr lvl="1"/>
            <a:endParaRPr lang="en-US" altLang="zh-TW" sz="1800" dirty="0"/>
          </a:p>
        </p:txBody>
      </p:sp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8D6EA824-0390-4188-A471-8C00B5D89882}"/>
              </a:ext>
            </a:extLst>
          </p:cNvPr>
          <p:cNvGrpSpPr/>
          <p:nvPr/>
        </p:nvGrpSpPr>
        <p:grpSpPr>
          <a:xfrm>
            <a:off x="6384747" y="590660"/>
            <a:ext cx="2556052" cy="2350140"/>
            <a:chOff x="398685" y="1703523"/>
            <a:chExt cx="2921162" cy="2685838"/>
          </a:xfrm>
        </p:grpSpPr>
        <p:cxnSp>
          <p:nvCxnSpPr>
            <p:cNvPr id="196" name="直線單箭頭接點 195">
              <a:extLst>
                <a:ext uri="{FF2B5EF4-FFF2-40B4-BE49-F238E27FC236}">
                  <a16:creationId xmlns:a16="http://schemas.microsoft.com/office/drawing/2014/main" id="{70B336AC-4EA0-4AAD-8C1E-2A9B8979C3A0}"/>
                </a:ext>
              </a:extLst>
            </p:cNvPr>
            <p:cNvCxnSpPr/>
            <p:nvPr/>
          </p:nvCxnSpPr>
          <p:spPr>
            <a:xfrm>
              <a:off x="828118" y="3797617"/>
              <a:ext cx="21804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單箭頭接點 196">
              <a:extLst>
                <a:ext uri="{FF2B5EF4-FFF2-40B4-BE49-F238E27FC236}">
                  <a16:creationId xmlns:a16="http://schemas.microsoft.com/office/drawing/2014/main" id="{33601D3E-C5EC-40C7-AC85-A2D3F5B68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71" y="1703523"/>
              <a:ext cx="0" cy="2249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手繪多邊形: 圖案 197">
              <a:extLst>
                <a:ext uri="{FF2B5EF4-FFF2-40B4-BE49-F238E27FC236}">
                  <a16:creationId xmlns:a16="http://schemas.microsoft.com/office/drawing/2014/main" id="{0BFBE1D1-35A5-4EAF-BEDF-BA91FD6B2015}"/>
                </a:ext>
              </a:extLst>
            </p:cNvPr>
            <p:cNvSpPr/>
            <p:nvPr/>
          </p:nvSpPr>
          <p:spPr>
            <a:xfrm>
              <a:off x="1046711" y="1760835"/>
              <a:ext cx="1811216" cy="820761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9" name="手繪多邊形: 圖案 198">
              <a:extLst>
                <a:ext uri="{FF2B5EF4-FFF2-40B4-BE49-F238E27FC236}">
                  <a16:creationId xmlns:a16="http://schemas.microsoft.com/office/drawing/2014/main" id="{FA799330-C611-41A2-B2EB-C5C7D21942E9}"/>
                </a:ext>
              </a:extLst>
            </p:cNvPr>
            <p:cNvSpPr/>
            <p:nvPr/>
          </p:nvSpPr>
          <p:spPr>
            <a:xfrm>
              <a:off x="1063823" y="1837239"/>
              <a:ext cx="1811216" cy="671679"/>
            </a:xfrm>
            <a:custGeom>
              <a:avLst/>
              <a:gdLst>
                <a:gd name="connsiteX0" fmla="*/ 0 w 1811216"/>
                <a:gd name="connsiteY0" fmla="*/ 0 h 1705708"/>
                <a:gd name="connsiteX1" fmla="*/ 483577 w 1811216"/>
                <a:gd name="connsiteY1" fmla="*/ 1406769 h 1705708"/>
                <a:gd name="connsiteX2" fmla="*/ 1811216 w 1811216"/>
                <a:gd name="connsiteY2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705708">
                  <a:moveTo>
                    <a:pt x="0" y="0"/>
                  </a:moveTo>
                  <a:cubicBezTo>
                    <a:pt x="90854" y="561242"/>
                    <a:pt x="181708" y="1122484"/>
                    <a:pt x="483577" y="1406769"/>
                  </a:cubicBezTo>
                  <a:cubicBezTo>
                    <a:pt x="785446" y="1691054"/>
                    <a:pt x="1298331" y="1698381"/>
                    <a:pt x="1811216" y="1705708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16F62392-8B1A-4393-86AD-A19B7B14F73F}"/>
                </a:ext>
              </a:extLst>
            </p:cNvPr>
            <p:cNvSpPr txBox="1"/>
            <p:nvPr/>
          </p:nvSpPr>
          <p:spPr>
            <a:xfrm>
              <a:off x="1952318" y="2201141"/>
              <a:ext cx="1367529" cy="31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2"/>
                  </a:solidFill>
                  <a:latin typeface="Calibri"/>
                  <a:cs typeface="Calibri"/>
                </a:rPr>
                <a:t>Validation loss</a:t>
              </a:r>
              <a:endParaRPr lang="zh-TW" altLang="en-US" sz="1200" b="1" dirty="0">
                <a:solidFill>
                  <a:schemeClr val="accent2"/>
                </a:solidFill>
                <a:latin typeface="Calibri"/>
                <a:cs typeface="Calibri"/>
              </a:endParaRPr>
            </a:p>
          </p:txBody>
        </p:sp>
        <p:sp>
          <p:nvSpPr>
            <p:cNvPr id="201" name="文字方塊 200">
              <a:extLst>
                <a:ext uri="{FF2B5EF4-FFF2-40B4-BE49-F238E27FC236}">
                  <a16:creationId xmlns:a16="http://schemas.microsoft.com/office/drawing/2014/main" id="{1EF38F75-8BC8-421A-87A1-9F1FEE9CFE5B}"/>
                </a:ext>
              </a:extLst>
            </p:cNvPr>
            <p:cNvSpPr txBox="1"/>
            <p:nvPr/>
          </p:nvSpPr>
          <p:spPr>
            <a:xfrm>
              <a:off x="1952318" y="2564074"/>
              <a:ext cx="1367529" cy="31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Training loss</a:t>
              </a:r>
              <a:endParaRPr lang="zh-TW" altLang="en-US" sz="12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2" name="文字方塊 201">
              <a:extLst>
                <a:ext uri="{FF2B5EF4-FFF2-40B4-BE49-F238E27FC236}">
                  <a16:creationId xmlns:a16="http://schemas.microsoft.com/office/drawing/2014/main" id="{5D925A0A-FD8B-44DC-AD40-78255081615E}"/>
                </a:ext>
              </a:extLst>
            </p:cNvPr>
            <p:cNvSpPr txBox="1"/>
            <p:nvPr/>
          </p:nvSpPr>
          <p:spPr>
            <a:xfrm>
              <a:off x="1520622" y="3791403"/>
              <a:ext cx="1573823" cy="59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schemeClr val="tx1"/>
                  </a:solidFill>
                  <a:latin typeface="Calibri"/>
                  <a:cs typeface="Calibri"/>
                </a:rPr>
                <a:t>Epochs</a:t>
              </a:r>
              <a:br>
                <a:rPr lang="en-US" altLang="zh-TW" sz="1400" b="1" dirty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altLang="zh-TW" sz="1400" b="1" dirty="0">
                  <a:solidFill>
                    <a:schemeClr val="tx1"/>
                  </a:solidFill>
                  <a:latin typeface="Calibri"/>
                  <a:cs typeface="Calibri"/>
                </a:rPr>
                <a:t>(# iterations)</a:t>
              </a:r>
              <a:endParaRPr lang="zh-TW" altLang="en-US" sz="14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203" name="文字方塊 202">
              <a:extLst>
                <a:ext uri="{FF2B5EF4-FFF2-40B4-BE49-F238E27FC236}">
                  <a16:creationId xmlns:a16="http://schemas.microsoft.com/office/drawing/2014/main" id="{5ABE1244-1925-4241-8A39-153A0C63A70D}"/>
                </a:ext>
              </a:extLst>
            </p:cNvPr>
            <p:cNvSpPr txBox="1"/>
            <p:nvPr/>
          </p:nvSpPr>
          <p:spPr>
            <a:xfrm>
              <a:off x="398685" y="1719661"/>
              <a:ext cx="605826" cy="351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schemeClr val="tx1"/>
                  </a:solidFill>
                  <a:latin typeface="Calibri"/>
                  <a:cs typeface="Calibri"/>
                </a:rPr>
                <a:t>Loss</a:t>
              </a:r>
              <a:endParaRPr lang="zh-TW" altLang="en-US" sz="1400" b="1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2242C1A0-8960-4896-A071-B42DE2092085}"/>
              </a:ext>
            </a:extLst>
          </p:cNvPr>
          <p:cNvGrpSpPr/>
          <p:nvPr/>
        </p:nvGrpSpPr>
        <p:grpSpPr>
          <a:xfrm>
            <a:off x="6383054" y="2805849"/>
            <a:ext cx="2556000" cy="2359667"/>
            <a:chOff x="354834" y="1489710"/>
            <a:chExt cx="2921162" cy="2682736"/>
          </a:xfrm>
        </p:grpSpPr>
        <p:grpSp>
          <p:nvGrpSpPr>
            <p:cNvPr id="205" name="群組 204">
              <a:extLst>
                <a:ext uri="{FF2B5EF4-FFF2-40B4-BE49-F238E27FC236}">
                  <a16:creationId xmlns:a16="http://schemas.microsoft.com/office/drawing/2014/main" id="{7B4DA9E3-8501-4F13-9FCD-EAE51AE7560E}"/>
                </a:ext>
              </a:extLst>
            </p:cNvPr>
            <p:cNvGrpSpPr/>
            <p:nvPr/>
          </p:nvGrpSpPr>
          <p:grpSpPr>
            <a:xfrm>
              <a:off x="354834" y="1489710"/>
              <a:ext cx="2921162" cy="2682736"/>
              <a:chOff x="398685" y="1703523"/>
              <a:chExt cx="2921162" cy="2682736"/>
            </a:xfrm>
          </p:grpSpPr>
          <p:cxnSp>
            <p:nvCxnSpPr>
              <p:cNvPr id="207" name="直線單箭頭接點 206">
                <a:extLst>
                  <a:ext uri="{FF2B5EF4-FFF2-40B4-BE49-F238E27FC236}">
                    <a16:creationId xmlns:a16="http://schemas.microsoft.com/office/drawing/2014/main" id="{9C3AF1AE-C46B-4288-835B-7AF21B64F3C1}"/>
                  </a:ext>
                </a:extLst>
              </p:cNvPr>
              <p:cNvCxnSpPr/>
              <p:nvPr/>
            </p:nvCxnSpPr>
            <p:spPr>
              <a:xfrm>
                <a:off x="828118" y="3797617"/>
                <a:ext cx="21804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>
                <a:extLst>
                  <a:ext uri="{FF2B5EF4-FFF2-40B4-BE49-F238E27FC236}">
                    <a16:creationId xmlns:a16="http://schemas.microsoft.com/office/drawing/2014/main" id="{C601A62F-3C32-4A2F-89D5-632CB04A0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5171" y="1703523"/>
                <a:ext cx="0" cy="2249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9" name="手繪多邊形: 圖案 208">
                <a:extLst>
                  <a:ext uri="{FF2B5EF4-FFF2-40B4-BE49-F238E27FC236}">
                    <a16:creationId xmlns:a16="http://schemas.microsoft.com/office/drawing/2014/main" id="{D8C25DCE-D168-4788-B31F-A74E22E573B1}"/>
                  </a:ext>
                </a:extLst>
              </p:cNvPr>
              <p:cNvSpPr/>
              <p:nvPr/>
            </p:nvSpPr>
            <p:spPr>
              <a:xfrm>
                <a:off x="1046711" y="1760835"/>
                <a:ext cx="1811216" cy="1785638"/>
              </a:xfrm>
              <a:custGeom>
                <a:avLst/>
                <a:gdLst>
                  <a:gd name="connsiteX0" fmla="*/ 0 w 1811216"/>
                  <a:gd name="connsiteY0" fmla="*/ 0 h 1705708"/>
                  <a:gd name="connsiteX1" fmla="*/ 483577 w 1811216"/>
                  <a:gd name="connsiteY1" fmla="*/ 1406769 h 1705708"/>
                  <a:gd name="connsiteX2" fmla="*/ 1811216 w 1811216"/>
                  <a:gd name="connsiteY2" fmla="*/ 1705708 h 170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1216" h="1705708">
                    <a:moveTo>
                      <a:pt x="0" y="0"/>
                    </a:moveTo>
                    <a:cubicBezTo>
                      <a:pt x="90854" y="561242"/>
                      <a:pt x="181708" y="1122484"/>
                      <a:pt x="483577" y="1406769"/>
                    </a:cubicBezTo>
                    <a:cubicBezTo>
                      <a:pt x="785446" y="1691054"/>
                      <a:pt x="1298331" y="1698381"/>
                      <a:pt x="1811216" y="1705708"/>
                    </a:cubicBezTo>
                  </a:path>
                </a:pathLst>
              </a:custGeom>
              <a:noFill/>
              <a:ln w="25400">
                <a:solidFill>
                  <a:srgbClr val="C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9ED8F3E9-F6D0-42DF-9410-D6B8FF263199}"/>
                  </a:ext>
                </a:extLst>
              </p:cNvPr>
              <p:cNvSpPr txBox="1"/>
              <p:nvPr/>
            </p:nvSpPr>
            <p:spPr>
              <a:xfrm>
                <a:off x="1952319" y="2324966"/>
                <a:ext cx="1367528" cy="31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accent2"/>
                    </a:solidFill>
                    <a:latin typeface="Calibri"/>
                    <a:cs typeface="Calibri"/>
                  </a:rPr>
                  <a:t>Validation loss</a:t>
                </a:r>
                <a:endParaRPr lang="zh-TW" altLang="en-US" sz="1200" b="1" dirty="0">
                  <a:solidFill>
                    <a:schemeClr val="accent2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1" name="文字方塊 210">
                <a:extLst>
                  <a:ext uri="{FF2B5EF4-FFF2-40B4-BE49-F238E27FC236}">
                    <a16:creationId xmlns:a16="http://schemas.microsoft.com/office/drawing/2014/main" id="{DBEA043D-FEFD-4F00-B8F2-DC8283442C82}"/>
                  </a:ext>
                </a:extLst>
              </p:cNvPr>
              <p:cNvSpPr txBox="1"/>
              <p:nvPr/>
            </p:nvSpPr>
            <p:spPr>
              <a:xfrm>
                <a:off x="1952319" y="3507049"/>
                <a:ext cx="1367528" cy="314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cs typeface="Calibri"/>
                  </a:rPr>
                  <a:t>Training loss</a:t>
                </a:r>
                <a:endPara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8640E826-51F8-4A1D-966F-1516CA8ADE20}"/>
                  </a:ext>
                </a:extLst>
              </p:cNvPr>
              <p:cNvSpPr txBox="1"/>
              <p:nvPr/>
            </p:nvSpPr>
            <p:spPr>
              <a:xfrm>
                <a:off x="1520621" y="3791403"/>
                <a:ext cx="1573823" cy="59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4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Epochs</a:t>
                </a:r>
                <a:br>
                  <a:rPr lang="en-US" altLang="zh-TW" sz="1400" b="1" dirty="0">
                    <a:solidFill>
                      <a:schemeClr val="tx1"/>
                    </a:solidFill>
                    <a:latin typeface="Calibri"/>
                    <a:cs typeface="Calibri"/>
                  </a:rPr>
                </a:br>
                <a:r>
                  <a:rPr lang="en-US" altLang="zh-TW" sz="14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(# iterations)</a:t>
                </a:r>
                <a:endParaRPr lang="zh-TW" altLang="en-US" sz="1400" b="1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3" name="文字方塊 212">
                <a:extLst>
                  <a:ext uri="{FF2B5EF4-FFF2-40B4-BE49-F238E27FC236}">
                    <a16:creationId xmlns:a16="http://schemas.microsoft.com/office/drawing/2014/main" id="{F5B7293C-A455-43A8-8019-74B228688AB9}"/>
                  </a:ext>
                </a:extLst>
              </p:cNvPr>
              <p:cNvSpPr txBox="1"/>
              <p:nvPr/>
            </p:nvSpPr>
            <p:spPr>
              <a:xfrm>
                <a:off x="398685" y="1719661"/>
                <a:ext cx="605826" cy="34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400" b="1" dirty="0">
                    <a:solidFill>
                      <a:schemeClr val="tx1"/>
                    </a:solidFill>
                    <a:latin typeface="Calibri"/>
                    <a:cs typeface="Calibri"/>
                  </a:rPr>
                  <a:t>Loss</a:t>
                </a:r>
                <a:endParaRPr lang="zh-TW" altLang="en-US" sz="1400" b="1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206" name="手繪多邊形: 圖案 205">
              <a:extLst>
                <a:ext uri="{FF2B5EF4-FFF2-40B4-BE49-F238E27FC236}">
                  <a16:creationId xmlns:a16="http://schemas.microsoft.com/office/drawing/2014/main" id="{B7C833FD-ED44-4251-B403-20098B4F37D0}"/>
                </a:ext>
              </a:extLst>
            </p:cNvPr>
            <p:cNvSpPr/>
            <p:nvPr/>
          </p:nvSpPr>
          <p:spPr>
            <a:xfrm>
              <a:off x="1019175" y="1600200"/>
              <a:ext cx="1790700" cy="957405"/>
            </a:xfrm>
            <a:custGeom>
              <a:avLst/>
              <a:gdLst>
                <a:gd name="connsiteX0" fmla="*/ 0 w 1790700"/>
                <a:gd name="connsiteY0" fmla="*/ 0 h 1589103"/>
                <a:gd name="connsiteX1" fmla="*/ 495300 w 1790700"/>
                <a:gd name="connsiteY1" fmla="*/ 1485900 h 1589103"/>
                <a:gd name="connsiteX2" fmla="*/ 1790700 w 1790700"/>
                <a:gd name="connsiteY2" fmla="*/ 1343025 h 158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0700" h="1589103">
                  <a:moveTo>
                    <a:pt x="0" y="0"/>
                  </a:moveTo>
                  <a:cubicBezTo>
                    <a:pt x="98425" y="631031"/>
                    <a:pt x="196850" y="1262063"/>
                    <a:pt x="495300" y="1485900"/>
                  </a:cubicBezTo>
                  <a:cubicBezTo>
                    <a:pt x="793750" y="1709738"/>
                    <a:pt x="1292225" y="1526381"/>
                    <a:pt x="1790700" y="1343025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10381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93264" y="1439863"/>
            <a:ext cx="7727775" cy="1784012"/>
          </a:xfrm>
        </p:spPr>
        <p:txBody>
          <a:bodyPr/>
          <a:lstStyle/>
          <a:p>
            <a:r>
              <a:rPr lang="en-US" altLang="zh-TW" b="1" dirty="0"/>
              <a:t>Lab 2.</a:t>
            </a:r>
            <a:r>
              <a:rPr lang="en-US" altLang="zh-TW" dirty="0"/>
              <a:t> Convolutional Neural Network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00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5CBB6-C167-4254-831E-19B68730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Animal Guess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4B7F96-8310-47EC-BF85-52EDB7C76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Animal Guess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BFB993-1E67-4AB7-9A73-B3129D155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765" y="1166128"/>
            <a:ext cx="1767452" cy="2059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985CED-AD08-4361-B221-4FF4A2580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6637" y="3338887"/>
            <a:ext cx="1357599" cy="1441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FB7021-AC80-4387-87C9-A95993B76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207" y="1166124"/>
            <a:ext cx="1283029" cy="2059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58F401-8147-4EF1-B08F-B05466A2E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410" y="1166124"/>
            <a:ext cx="2468822" cy="205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28AA291-B14F-4F91-AC47-84FE537A96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7096" y="3338887"/>
            <a:ext cx="1830282" cy="1441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133E05-21A9-4345-B06E-F9572A6708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765" y="3338887"/>
            <a:ext cx="1002132" cy="1441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3FF1B1-178D-4FDB-9BA4-CFD835FAE0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4096" y="1166124"/>
            <a:ext cx="936228" cy="205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38B677-FC97-4719-8F71-7C71B53AEB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57" y="3338887"/>
            <a:ext cx="2304687" cy="1441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4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38CDFF-63CF-4702-818F-02BF997A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Animal Guess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20BA538-E958-4C40-A84C-E28E7874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Animal Guess</a:t>
            </a:r>
          </a:p>
          <a:p>
            <a:pPr lvl="1"/>
            <a:r>
              <a:rPr lang="en-US" altLang="zh-TW" dirty="0"/>
              <a:t>You can figure out what type of animal it is by only </a:t>
            </a:r>
            <a:r>
              <a:rPr lang="en-US" altLang="zh-TW" b="1" dirty="0">
                <a:solidFill>
                  <a:srgbClr val="C00000"/>
                </a:solidFill>
              </a:rPr>
              <a:t>parts of images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2BCA24-C526-4E01-B26D-0831D054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43" y="1818780"/>
            <a:ext cx="2840707" cy="322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B1431E-E194-401E-AD19-87ABAEC80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3537" y="1818780"/>
            <a:ext cx="2435086" cy="322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E907BC-16E1-4BF5-BC70-A13F9D41B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4025" y="1818783"/>
            <a:ext cx="3475336" cy="322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9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FDE7B-4415-4104-B4EE-23E13F3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E997C-728A-4638-B6D7-9E3E7DB1B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For humans:</a:t>
            </a:r>
          </a:p>
          <a:p>
            <a:pPr lvl="1"/>
            <a:r>
              <a:rPr lang="en-US" altLang="zh-TW" sz="1800" b="1" dirty="0"/>
              <a:t>Image</a:t>
            </a:r>
            <a:r>
              <a:rPr lang="en-US" altLang="zh-TW" sz="1800" dirty="0"/>
              <a:t> = </a:t>
            </a:r>
            <a:r>
              <a:rPr lang="en-US" altLang="zh-TW" sz="1800" b="1" dirty="0"/>
              <a:t>A set of </a:t>
            </a:r>
            <a:r>
              <a:rPr lang="en-US" altLang="zh-TW" sz="1800" b="1" dirty="0">
                <a:solidFill>
                  <a:srgbClr val="C00000"/>
                </a:solidFill>
              </a:rPr>
              <a:t>low-level features</a:t>
            </a:r>
            <a:r>
              <a:rPr lang="en-US" altLang="zh-TW" sz="1800" b="1" dirty="0"/>
              <a:t>, aggregated hierarchically</a:t>
            </a:r>
          </a:p>
          <a:p>
            <a:pPr lvl="2"/>
            <a:r>
              <a:rPr lang="en-US" altLang="zh-TW" sz="1400" dirty="0"/>
              <a:t>Shapes (lines, triangle, circles, squares ., etc.)</a:t>
            </a:r>
            <a:br>
              <a:rPr lang="en-US" altLang="zh-TW" sz="1400" dirty="0"/>
            </a:br>
            <a:r>
              <a:rPr lang="en-US" altLang="zh-TW" sz="1400" dirty="0">
                <a:sym typeface="Wingdings" panose="05000000000000000000" pitchFamily="2" charset="2"/>
              </a:rPr>
              <a:t> Eyes, Beard, Mouth, Ear, ., etc.</a:t>
            </a:r>
            <a:br>
              <a:rPr lang="en-US" altLang="zh-TW" sz="1400" dirty="0">
                <a:sym typeface="Wingdings" panose="05000000000000000000" pitchFamily="2" charset="2"/>
              </a:rPr>
            </a:br>
            <a:r>
              <a:rPr lang="en-US" altLang="zh-TW" sz="1400" dirty="0">
                <a:sym typeface="Wingdings" panose="05000000000000000000" pitchFamily="2" charset="2"/>
              </a:rPr>
              <a:t> Cat</a:t>
            </a:r>
            <a:endParaRPr lang="en-US" altLang="zh-TW" sz="1400" dirty="0"/>
          </a:p>
          <a:p>
            <a:r>
              <a:rPr lang="en-US" altLang="zh-TW" sz="2000" dirty="0"/>
              <a:t>For computers:</a:t>
            </a:r>
          </a:p>
          <a:p>
            <a:pPr lvl="1"/>
            <a:r>
              <a:rPr lang="en-US" altLang="zh-TW" sz="1800" b="1" dirty="0"/>
              <a:t>Image</a:t>
            </a:r>
            <a:r>
              <a:rPr lang="en-US" altLang="zh-TW" sz="1800" dirty="0"/>
              <a:t> = </a:t>
            </a:r>
            <a:r>
              <a:rPr lang="en-US" altLang="zh-TW" sz="1800" b="1" dirty="0"/>
              <a:t>A set of </a:t>
            </a:r>
            <a:r>
              <a:rPr lang="en-US" altLang="zh-TW" sz="1800" b="1" dirty="0">
                <a:solidFill>
                  <a:srgbClr val="C00000"/>
                </a:solidFill>
              </a:rPr>
              <a:t>Pixels</a:t>
            </a:r>
          </a:p>
          <a:p>
            <a:pPr lvl="2"/>
            <a:r>
              <a:rPr lang="en-US" altLang="zh-TW" sz="1400" dirty="0"/>
              <a:t>The </a:t>
            </a:r>
            <a:r>
              <a:rPr lang="en-US" altLang="zh-TW" sz="1400" b="1" dirty="0">
                <a:solidFill>
                  <a:srgbClr val="C00000"/>
                </a:solidFill>
              </a:rPr>
              <a:t>semantic information</a:t>
            </a:r>
            <a:r>
              <a:rPr lang="en-US" altLang="zh-TW" sz="1400" dirty="0"/>
              <a:t> is needed to be formed hierarchically by pixel relations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9D7231-2D6E-4E39-B648-3DE58103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39" y="3126926"/>
            <a:ext cx="2444188" cy="1833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0568CF34-F782-41F6-B7BE-D112479F61A4}"/>
              </a:ext>
            </a:extLst>
          </p:cNvPr>
          <p:cNvGrpSpPr/>
          <p:nvPr/>
        </p:nvGrpSpPr>
        <p:grpSpPr>
          <a:xfrm>
            <a:off x="4234334" y="3126926"/>
            <a:ext cx="3077342" cy="1833141"/>
            <a:chOff x="4152255" y="3319463"/>
            <a:chExt cx="4796961" cy="2857500"/>
          </a:xfrm>
        </p:grpSpPr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6411E3B6-807D-4FA7-9D91-3B9CC73E0359}"/>
                </a:ext>
              </a:extLst>
            </p:cNvPr>
            <p:cNvSpPr/>
            <p:nvPr/>
          </p:nvSpPr>
          <p:spPr>
            <a:xfrm>
              <a:off x="4152255" y="4410075"/>
              <a:ext cx="864245" cy="6762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1CFC626-F188-4243-8E55-8ABDD511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216" y="3319463"/>
              <a:ext cx="3810000" cy="2857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D6D1FF4-524A-4CC4-8DB1-4B97821A7C30}"/>
              </a:ext>
            </a:extLst>
          </p:cNvPr>
          <p:cNvGrpSpPr/>
          <p:nvPr/>
        </p:nvGrpSpPr>
        <p:grpSpPr>
          <a:xfrm>
            <a:off x="5462989" y="3750288"/>
            <a:ext cx="1570352" cy="573760"/>
            <a:chOff x="6067487" y="4291156"/>
            <a:chExt cx="2447864" cy="894377"/>
          </a:xfrm>
        </p:grpSpPr>
        <p:sp>
          <p:nvSpPr>
            <p:cNvPr id="9" name="圓角矩形 12">
              <a:extLst>
                <a:ext uri="{FF2B5EF4-FFF2-40B4-BE49-F238E27FC236}">
                  <a16:creationId xmlns:a16="http://schemas.microsoft.com/office/drawing/2014/main" id="{0927FBD5-6298-4143-A530-1413D62244F3}"/>
                </a:ext>
              </a:extLst>
            </p:cNvPr>
            <p:cNvSpPr/>
            <p:nvPr/>
          </p:nvSpPr>
          <p:spPr>
            <a:xfrm>
              <a:off x="6067487" y="4609199"/>
              <a:ext cx="586986" cy="576334"/>
            </a:xfrm>
            <a:prstGeom prst="roundRect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13">
              <a:extLst>
                <a:ext uri="{FF2B5EF4-FFF2-40B4-BE49-F238E27FC236}">
                  <a16:creationId xmlns:a16="http://schemas.microsoft.com/office/drawing/2014/main" id="{99B59CF5-D7FF-40CB-BEF7-3075F0576B42}"/>
                </a:ext>
              </a:extLst>
            </p:cNvPr>
            <p:cNvSpPr/>
            <p:nvPr/>
          </p:nvSpPr>
          <p:spPr>
            <a:xfrm>
              <a:off x="6794844" y="4410075"/>
              <a:ext cx="586986" cy="576334"/>
            </a:xfrm>
            <a:prstGeom prst="roundRect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圓角矩形圖說文字 17">
              <a:extLst>
                <a:ext uri="{FF2B5EF4-FFF2-40B4-BE49-F238E27FC236}">
                  <a16:creationId xmlns:a16="http://schemas.microsoft.com/office/drawing/2014/main" id="{3E4ED7C6-5C21-4B1B-86A5-8B0669C35CD3}"/>
                </a:ext>
              </a:extLst>
            </p:cNvPr>
            <p:cNvSpPr/>
            <p:nvPr/>
          </p:nvSpPr>
          <p:spPr>
            <a:xfrm>
              <a:off x="7564403" y="4291156"/>
              <a:ext cx="950948" cy="512415"/>
            </a:xfrm>
            <a:prstGeom prst="wedgeRoundRectCallout">
              <a:avLst>
                <a:gd name="adj1" fmla="val -57755"/>
                <a:gd name="adj2" fmla="val 31692"/>
                <a:gd name="adj3" fmla="val 1666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TW" sz="1600" b="1" dirty="0">
                  <a:solidFill>
                    <a:schemeClr val="accent3">
                      <a:lumMod val="50000"/>
                    </a:schemeClr>
                  </a:solidFill>
                </a:rPr>
                <a:t>Eyes</a:t>
              </a:r>
              <a:endParaRPr kumimoji="1" lang="zh-TW" altLang="en-US" sz="16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E7CF78F-00E4-4352-84AB-D4216B8557D9}"/>
              </a:ext>
            </a:extLst>
          </p:cNvPr>
          <p:cNvGrpSpPr/>
          <p:nvPr/>
        </p:nvGrpSpPr>
        <p:grpSpPr>
          <a:xfrm>
            <a:off x="5086426" y="3126926"/>
            <a:ext cx="2060945" cy="699648"/>
            <a:chOff x="5480500" y="3319463"/>
            <a:chExt cx="3212600" cy="1090612"/>
          </a:xfrm>
        </p:grpSpPr>
        <p:sp>
          <p:nvSpPr>
            <p:cNvPr id="13" name="圓角矩形 15">
              <a:extLst>
                <a:ext uri="{FF2B5EF4-FFF2-40B4-BE49-F238E27FC236}">
                  <a16:creationId xmlns:a16="http://schemas.microsoft.com/office/drawing/2014/main" id="{3D056CE4-B9D9-4ECF-870C-FA43E029959C}"/>
                </a:ext>
              </a:extLst>
            </p:cNvPr>
            <p:cNvSpPr/>
            <p:nvPr/>
          </p:nvSpPr>
          <p:spPr>
            <a:xfrm>
              <a:off x="5480500" y="3617769"/>
              <a:ext cx="790513" cy="792306"/>
            </a:xfrm>
            <a:prstGeom prst="round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圓角矩形 16">
              <a:extLst>
                <a:ext uri="{FF2B5EF4-FFF2-40B4-BE49-F238E27FC236}">
                  <a16:creationId xmlns:a16="http://schemas.microsoft.com/office/drawing/2014/main" id="{FA2C0D9E-6D9E-4C93-A46C-43D69AE320ED}"/>
                </a:ext>
              </a:extLst>
            </p:cNvPr>
            <p:cNvSpPr/>
            <p:nvPr/>
          </p:nvSpPr>
          <p:spPr>
            <a:xfrm>
              <a:off x="6871406" y="3319463"/>
              <a:ext cx="790513" cy="792306"/>
            </a:xfrm>
            <a:prstGeom prst="round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圓角矩形圖說文字 18">
              <a:extLst>
                <a:ext uri="{FF2B5EF4-FFF2-40B4-BE49-F238E27FC236}">
                  <a16:creationId xmlns:a16="http://schemas.microsoft.com/office/drawing/2014/main" id="{0FB10FEF-2BBF-4C03-8936-1849E3712FF1}"/>
                </a:ext>
              </a:extLst>
            </p:cNvPr>
            <p:cNvSpPr/>
            <p:nvPr/>
          </p:nvSpPr>
          <p:spPr>
            <a:xfrm>
              <a:off x="7742151" y="3337648"/>
              <a:ext cx="950949" cy="512414"/>
            </a:xfrm>
            <a:prstGeom prst="wedgeRoundRectCallout">
              <a:avLst>
                <a:gd name="adj1" fmla="val -57755"/>
                <a:gd name="adj2" fmla="val 31692"/>
                <a:gd name="adj3" fmla="val 16667"/>
              </a:avLst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TW" sz="1600" b="1" dirty="0"/>
                <a:t>Ear</a:t>
              </a:r>
              <a:endParaRPr kumimoji="1" lang="zh-TW" altLang="en-US" sz="1600" b="1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2041D1A-762C-4071-B06C-69ABA808DCE2}"/>
              </a:ext>
            </a:extLst>
          </p:cNvPr>
          <p:cNvGrpSpPr/>
          <p:nvPr/>
        </p:nvGrpSpPr>
        <p:grpSpPr>
          <a:xfrm>
            <a:off x="5790440" y="4356897"/>
            <a:ext cx="1791459" cy="359502"/>
            <a:chOff x="6577913" y="5236738"/>
            <a:chExt cx="2792526" cy="560391"/>
          </a:xfrm>
        </p:grpSpPr>
        <p:sp>
          <p:nvSpPr>
            <p:cNvPr id="17" name="圓角矩形 14">
              <a:extLst>
                <a:ext uri="{FF2B5EF4-FFF2-40B4-BE49-F238E27FC236}">
                  <a16:creationId xmlns:a16="http://schemas.microsoft.com/office/drawing/2014/main" id="{ECC7AAE9-9E47-4878-8A0D-003A1A3C7727}"/>
                </a:ext>
              </a:extLst>
            </p:cNvPr>
            <p:cNvSpPr/>
            <p:nvPr/>
          </p:nvSpPr>
          <p:spPr>
            <a:xfrm>
              <a:off x="6577913" y="5236738"/>
              <a:ext cx="586986" cy="444509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圓角矩形圖說文字 19">
              <a:extLst>
                <a:ext uri="{FF2B5EF4-FFF2-40B4-BE49-F238E27FC236}">
                  <a16:creationId xmlns:a16="http://schemas.microsoft.com/office/drawing/2014/main" id="{3C8694B7-8B65-44B0-A66C-E31C379F4915}"/>
                </a:ext>
              </a:extLst>
            </p:cNvPr>
            <p:cNvSpPr/>
            <p:nvPr/>
          </p:nvSpPr>
          <p:spPr>
            <a:xfrm>
              <a:off x="7287613" y="5284715"/>
              <a:ext cx="2082826" cy="512414"/>
            </a:xfrm>
            <a:prstGeom prst="wedgeRoundRectCallout">
              <a:avLst>
                <a:gd name="adj1" fmla="val -57755"/>
                <a:gd name="adj2" fmla="val 31692"/>
                <a:gd name="adj3" fmla="val 1666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TW" sz="1600" b="1" dirty="0"/>
                <a:t>Nose, Mouth</a:t>
              </a:r>
              <a:endParaRPr kumimoji="1" lang="zh-TW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A6FF2-46E3-4AC1-88C6-87494E6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71B2F-A96F-49F8-AF09-8CBAD3F3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Convolutional operator:</a:t>
            </a:r>
          </a:p>
          <a:p>
            <a:pPr lvl="1"/>
            <a:r>
              <a:rPr lang="en-US" altLang="zh-TW" dirty="0"/>
              <a:t>Build the relations of:</a:t>
            </a:r>
          </a:p>
          <a:p>
            <a:pPr lvl="2"/>
            <a:r>
              <a:rPr lang="en-US" altLang="zh-TW" dirty="0"/>
              <a:t>Pixel itself, and</a:t>
            </a:r>
          </a:p>
          <a:p>
            <a:pPr lvl="2"/>
            <a:r>
              <a:rPr lang="en-US" altLang="zh-TW" dirty="0"/>
              <a:t>Neighborhood pixels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314438C-1C95-4143-B21F-28F1D9D52BFA}"/>
              </a:ext>
            </a:extLst>
          </p:cNvPr>
          <p:cNvGrpSpPr/>
          <p:nvPr/>
        </p:nvGrpSpPr>
        <p:grpSpPr>
          <a:xfrm>
            <a:off x="1523478" y="2263918"/>
            <a:ext cx="4363846" cy="2371679"/>
            <a:chOff x="813794" y="2354648"/>
            <a:chExt cx="4363846" cy="237167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77B42BD-B11D-43E0-AF74-E69E9B9D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794" y="2354648"/>
              <a:ext cx="2271922" cy="2033911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19" name="不規則四邊形 22">
              <a:extLst>
                <a:ext uri="{FF2B5EF4-FFF2-40B4-BE49-F238E27FC236}">
                  <a16:creationId xmlns:a16="http://schemas.microsoft.com/office/drawing/2014/main" id="{DE89F00B-31F2-4533-9E1B-1A5FA20023F0}"/>
                </a:ext>
              </a:extLst>
            </p:cNvPr>
            <p:cNvSpPr/>
            <p:nvPr/>
          </p:nvSpPr>
          <p:spPr>
            <a:xfrm rot="5400000">
              <a:off x="3055851" y="2604538"/>
              <a:ext cx="2371677" cy="1871901"/>
            </a:xfrm>
            <a:prstGeom prst="trapezoid">
              <a:avLst>
                <a:gd name="adj" fmla="val 49107"/>
              </a:avLst>
            </a:prstGeom>
            <a:gradFill rotWithShape="1">
              <a:gsLst>
                <a:gs pos="0">
                  <a:srgbClr val="EC5363">
                    <a:satMod val="103000"/>
                    <a:lumMod val="102000"/>
                    <a:tint val="94000"/>
                  </a:srgbClr>
                </a:gs>
                <a:gs pos="100000">
                  <a:srgbClr val="EC5363">
                    <a:lumMod val="60000"/>
                    <a:lumOff val="40000"/>
                    <a:alpha val="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D5B43944-845A-45F9-8A21-E0845E925D0B}"/>
              </a:ext>
            </a:extLst>
          </p:cNvPr>
          <p:cNvSpPr/>
          <p:nvPr/>
        </p:nvSpPr>
        <p:spPr>
          <a:xfrm>
            <a:off x="1210983" y="2263918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A7AEF0-B75A-4767-8110-AE5EE8F59D1F}"/>
              </a:ext>
            </a:extLst>
          </p:cNvPr>
          <p:cNvSpPr/>
          <p:nvPr/>
        </p:nvSpPr>
        <p:spPr>
          <a:xfrm>
            <a:off x="1210983" y="2687615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7A456F-D226-466E-A355-78D6F5C97FF5}"/>
              </a:ext>
            </a:extLst>
          </p:cNvPr>
          <p:cNvSpPr/>
          <p:nvPr/>
        </p:nvSpPr>
        <p:spPr>
          <a:xfrm>
            <a:off x="1210983" y="3111311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773190-2A40-46D0-9143-5546FD3E4554}"/>
              </a:ext>
            </a:extLst>
          </p:cNvPr>
          <p:cNvSpPr/>
          <p:nvPr/>
        </p:nvSpPr>
        <p:spPr>
          <a:xfrm>
            <a:off x="1210983" y="3535007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2E2FF1-7CF9-41C1-A001-732DB989A393}"/>
              </a:ext>
            </a:extLst>
          </p:cNvPr>
          <p:cNvSpPr/>
          <p:nvPr/>
        </p:nvSpPr>
        <p:spPr>
          <a:xfrm>
            <a:off x="1210983" y="3958704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E74D87-A404-492E-9341-CA4949EDD2CC}"/>
              </a:ext>
            </a:extLst>
          </p:cNvPr>
          <p:cNvSpPr/>
          <p:nvPr/>
        </p:nvSpPr>
        <p:spPr>
          <a:xfrm>
            <a:off x="2320996" y="3196560"/>
            <a:ext cx="676893" cy="676893"/>
          </a:xfrm>
          <a:prstGeom prst="rect">
            <a:avLst/>
          </a:prstGeom>
          <a:solidFill>
            <a:srgbClr val="FFCD53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FFCD53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3AB7242-8448-4467-95BF-7A54B9C6F54F}"/>
              </a:ext>
            </a:extLst>
          </p:cNvPr>
          <p:cNvGrpSpPr/>
          <p:nvPr/>
        </p:nvGrpSpPr>
        <p:grpSpPr>
          <a:xfrm>
            <a:off x="5747347" y="3108338"/>
            <a:ext cx="720000" cy="720000"/>
            <a:chOff x="3813690" y="3330642"/>
            <a:chExt cx="561703" cy="561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AF500801-183C-4743-937E-75B69FE7E089}"/>
                </a:ext>
              </a:extLst>
            </p:cNvPr>
            <p:cNvSpPr/>
            <p:nvPr/>
          </p:nvSpPr>
          <p:spPr>
            <a:xfrm>
              <a:off x="3813690" y="3330642"/>
              <a:ext cx="561703" cy="561703"/>
            </a:xfrm>
            <a:prstGeom prst="ellipse">
              <a:avLst/>
            </a:prstGeom>
            <a:gradFill rotWithShape="1">
              <a:gsLst>
                <a:gs pos="0">
                  <a:srgbClr val="FFCD53">
                    <a:lumMod val="110000"/>
                    <a:satMod val="105000"/>
                    <a:tint val="67000"/>
                  </a:srgbClr>
                </a:gs>
                <a:gs pos="50000">
                  <a:srgbClr val="FFCD53">
                    <a:lumMod val="105000"/>
                    <a:satMod val="103000"/>
                    <a:tint val="73000"/>
                  </a:srgbClr>
                </a:gs>
                <a:gs pos="100000">
                  <a:srgbClr val="FFCD5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D5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0AD50F9F-F9DD-426F-987C-300044D7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914" y="3428218"/>
              <a:ext cx="385254" cy="364988"/>
            </a:xfrm>
            <a:prstGeom prst="rect">
              <a:avLst/>
            </a:prstGeom>
          </p:spPr>
        </p:pic>
      </p:grpSp>
      <p:cxnSp>
        <p:nvCxnSpPr>
          <p:cNvPr id="29" name="直線箭頭接點 27">
            <a:extLst>
              <a:ext uri="{FF2B5EF4-FFF2-40B4-BE49-F238E27FC236}">
                <a16:creationId xmlns:a16="http://schemas.microsoft.com/office/drawing/2014/main" id="{581F183E-F93E-4B18-B9CF-391A05FF2B7E}"/>
              </a:ext>
            </a:extLst>
          </p:cNvPr>
          <p:cNvCxnSpPr/>
          <p:nvPr/>
        </p:nvCxnSpPr>
        <p:spPr>
          <a:xfrm>
            <a:off x="6467347" y="3467336"/>
            <a:ext cx="1728987" cy="0"/>
          </a:xfrm>
          <a:prstGeom prst="straightConnector1">
            <a:avLst/>
          </a:prstGeom>
          <a:noFill/>
          <a:ln w="38100" cap="flat" cmpd="sng" algn="ctr">
            <a:solidFill>
              <a:srgbClr val="EC5363"/>
            </a:solidFill>
            <a:prstDash val="solid"/>
            <a:miter lim="800000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537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19753E-6 L 0.25 -4.1975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60494E-6 L 0.25 -1.60494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9.87654E-7 L 0.25 9.87654E-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58025E-6 L 0.25 3.58025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82716E-6 L 0.25 -3.82716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145142" y="675822"/>
                <a:ext cx="8795657" cy="4147553"/>
              </a:xfrm>
            </p:spPr>
            <p:txBody>
              <a:bodyPr/>
              <a:lstStyle/>
              <a:p>
                <a:r>
                  <a:rPr lang="en-US" altLang="zh-TW" sz="2000" dirty="0"/>
                  <a:t>Convolutional layer:</a:t>
                </a:r>
              </a:p>
              <a:p>
                <a:pPr lvl="1"/>
                <a:r>
                  <a:rPr lang="en-US" altLang="zh-TW" sz="1600" dirty="0"/>
                  <a:t>Extract local semantic information by:</a:t>
                </a:r>
              </a:p>
              <a:p>
                <a:pPr lvl="2"/>
                <a:r>
                  <a:rPr lang="en-US" altLang="zh-TW" sz="1400" dirty="0"/>
                  <a:t>Convolution mask </a:t>
                </a:r>
                <a14:m>
                  <m:oMath xmlns:m="http://schemas.openxmlformats.org/officeDocument/2006/math">
                    <m:r>
                      <a:rPr lang="en-US" altLang="zh-TW" sz="140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US" altLang="zh-TW" sz="1400" dirty="0"/>
              </a:p>
              <a:p>
                <a:pPr lvl="2"/>
                <a:r>
                  <a:rPr lang="en-US" altLang="zh-TW" sz="1400" dirty="0"/>
                  <a:t>Local-parts of image </a:t>
                </a:r>
                <a14:m>
                  <m:oMath xmlns:m="http://schemas.openxmlformats.org/officeDocument/2006/math">
                    <m:r>
                      <a:rPr lang="en-US" altLang="zh-TW" sz="14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altLang="zh-TW" sz="1400" dirty="0"/>
              </a:p>
              <a:p>
                <a:pPr lvl="1"/>
                <a:endParaRPr lang="en-US" altLang="zh-TW" sz="1800" dirty="0"/>
              </a:p>
              <a:p>
                <a:pPr lvl="1"/>
                <a:endParaRPr lang="en-US" altLang="zh-TW" sz="1800" dirty="0"/>
              </a:p>
              <a:p>
                <a:r>
                  <a:rPr lang="en-US" altLang="zh-TW" sz="2000" dirty="0"/>
                  <a:t>Example:</a:t>
                </a:r>
              </a:p>
              <a:p>
                <a:pPr lvl="1"/>
                <a:r>
                  <a:rPr lang="en-US" altLang="zh-TW" sz="1800" dirty="0"/>
                  <a:t>2 convolution filters:</a:t>
                </a:r>
              </a:p>
              <a:p>
                <a:pPr marL="457200" lvl="1" indent="0">
                  <a:buNone/>
                </a:pPr>
                <a:r>
                  <a:rPr lang="en-US" altLang="zh-TW" sz="1800" dirty="0"/>
                  <a:t>		and</a:t>
                </a:r>
              </a:p>
              <a:p>
                <a:pPr marL="457200" lvl="1" indent="0">
                  <a:buNone/>
                </a:pPr>
                <a:r>
                  <a:rPr lang="en-US" altLang="zh-TW" sz="800" dirty="0"/>
                  <a:t>	 </a:t>
                </a:r>
              </a:p>
              <a:p>
                <a:pPr marL="457200" lvl="1" indent="0">
                  <a:buNone/>
                </a:pPr>
                <a:endParaRPr lang="en-US" altLang="zh-TW" sz="800" dirty="0"/>
              </a:p>
              <a:p>
                <a:pPr lvl="1"/>
                <a:r>
                  <a:rPr lang="en-US" altLang="zh-TW" sz="1800" dirty="0"/>
                  <a:t>Hand-written</a:t>
                </a:r>
                <a:br>
                  <a:rPr lang="en-US" altLang="zh-TW" sz="1800" dirty="0"/>
                </a:br>
                <a:r>
                  <a:rPr lang="en-US" altLang="zh-TW" sz="1800" dirty="0"/>
                  <a:t>digit input:</a:t>
                </a: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42" y="675822"/>
                <a:ext cx="8795657" cy="4147553"/>
              </a:xfrm>
              <a:blipFill>
                <a:blip r:embed="rId3"/>
                <a:stretch>
                  <a:fillRect l="-624" t="-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0" name="群組 299"/>
          <p:cNvGrpSpPr/>
          <p:nvPr/>
        </p:nvGrpSpPr>
        <p:grpSpPr>
          <a:xfrm>
            <a:off x="4650503" y="3577693"/>
            <a:ext cx="2124000" cy="975600"/>
            <a:chOff x="304875" y="3393566"/>
            <a:chExt cx="2124000" cy="975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流程圖: 決策 39"/>
            <p:cNvSpPr/>
            <p:nvPr/>
          </p:nvSpPr>
          <p:spPr>
            <a:xfrm>
              <a:off x="304875" y="3393566"/>
              <a:ext cx="2124000" cy="975600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接點 29"/>
            <p:cNvCxnSpPr/>
            <p:nvPr/>
          </p:nvCxnSpPr>
          <p:spPr>
            <a:xfrm flipV="1">
              <a:off x="456596" y="345848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608316" y="35281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760036" y="359783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911756" y="366750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V="1">
              <a:off x="1063476" y="373718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V="1">
              <a:off x="1215196" y="38068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1215196" y="3458479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1063476" y="35281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11756" y="3597831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760036" y="3667507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608316" y="3737183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456596" y="3806859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流程圖: 決策 56"/>
            <p:cNvSpPr/>
            <p:nvPr/>
          </p:nvSpPr>
          <p:spPr>
            <a:xfrm>
              <a:off x="1372713" y="4017503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流程圖: 決策 70"/>
            <p:cNvSpPr/>
            <p:nvPr/>
          </p:nvSpPr>
          <p:spPr>
            <a:xfrm>
              <a:off x="1677239" y="3739661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流程圖: 決策 72"/>
            <p:cNvSpPr/>
            <p:nvPr/>
          </p:nvSpPr>
          <p:spPr>
            <a:xfrm>
              <a:off x="1524445" y="3948257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流程圖: 決策 73"/>
            <p:cNvSpPr/>
            <p:nvPr/>
          </p:nvSpPr>
          <p:spPr>
            <a:xfrm>
              <a:off x="1676177" y="3879011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流程圖: 決策 74"/>
            <p:cNvSpPr/>
            <p:nvPr/>
          </p:nvSpPr>
          <p:spPr>
            <a:xfrm>
              <a:off x="1373799" y="3738798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流程圖: 決策 75"/>
            <p:cNvSpPr/>
            <p:nvPr/>
          </p:nvSpPr>
          <p:spPr>
            <a:xfrm>
              <a:off x="1370469" y="3599549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流程圖: 決策 76"/>
            <p:cNvSpPr/>
            <p:nvPr/>
          </p:nvSpPr>
          <p:spPr>
            <a:xfrm>
              <a:off x="1066960" y="3600926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流程圖: 決策 77"/>
            <p:cNvSpPr/>
            <p:nvPr/>
          </p:nvSpPr>
          <p:spPr>
            <a:xfrm>
              <a:off x="916999" y="3669862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流程圖: 決策 78"/>
            <p:cNvSpPr/>
            <p:nvPr/>
          </p:nvSpPr>
          <p:spPr>
            <a:xfrm>
              <a:off x="767038" y="3738798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3" name="群組 312"/>
          <p:cNvGrpSpPr/>
          <p:nvPr/>
        </p:nvGrpSpPr>
        <p:grpSpPr>
          <a:xfrm>
            <a:off x="4650503" y="2878654"/>
            <a:ext cx="916127" cy="1393861"/>
            <a:chOff x="304875" y="2694527"/>
            <a:chExt cx="916127" cy="1393861"/>
          </a:xfrm>
        </p:grpSpPr>
        <p:grpSp>
          <p:nvGrpSpPr>
            <p:cNvPr id="182" name="群組 181"/>
            <p:cNvGrpSpPr/>
            <p:nvPr/>
          </p:nvGrpSpPr>
          <p:grpSpPr>
            <a:xfrm>
              <a:off x="305385" y="3669547"/>
              <a:ext cx="911868" cy="418841"/>
              <a:chOff x="3339192" y="3546723"/>
              <a:chExt cx="911868" cy="418841"/>
            </a:xfrm>
          </p:grpSpPr>
          <p:sp>
            <p:nvSpPr>
              <p:cNvPr id="122" name="流程圖: 決策 121"/>
              <p:cNvSpPr/>
              <p:nvPr/>
            </p:nvSpPr>
            <p:spPr>
              <a:xfrm>
                <a:off x="3339192" y="3546723"/>
                <a:ext cx="911868" cy="418841"/>
              </a:xfrm>
              <a:prstGeom prst="flowChartDecision">
                <a:avLst/>
              </a:prstGeom>
              <a:solidFill>
                <a:schemeClr val="accent2">
                  <a:alpha val="20000"/>
                </a:schemeClr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6" name="直線接點 125"/>
              <p:cNvCxnSpPr/>
              <p:nvPr/>
            </p:nvCxnSpPr>
            <p:spPr>
              <a:xfrm flipV="1">
                <a:off x="3491786" y="3613846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/>
              <p:nvPr/>
            </p:nvCxnSpPr>
            <p:spPr>
              <a:xfrm flipV="1">
                <a:off x="3644039" y="3683207"/>
                <a:ext cx="454426" cy="20871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>
                <a:off x="3643847" y="3613444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/>
              <p:nvPr/>
            </p:nvCxnSpPr>
            <p:spPr>
              <a:xfrm>
                <a:off x="3491786" y="3683119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流程圖: 決策 166"/>
              <p:cNvSpPr/>
              <p:nvPr/>
            </p:nvSpPr>
            <p:spPr>
              <a:xfrm>
                <a:off x="3514408" y="3624908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流程圖: 決策 167"/>
              <p:cNvSpPr/>
              <p:nvPr/>
            </p:nvSpPr>
            <p:spPr>
              <a:xfrm>
                <a:off x="3814488" y="3621615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流程圖: 決策 168"/>
              <p:cNvSpPr/>
              <p:nvPr/>
            </p:nvSpPr>
            <p:spPr>
              <a:xfrm>
                <a:off x="3816869" y="3763019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2" name="梯形 311"/>
            <p:cNvSpPr/>
            <p:nvPr/>
          </p:nvSpPr>
          <p:spPr>
            <a:xfrm>
              <a:off x="304875" y="2694527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5" name="群組 314"/>
          <p:cNvGrpSpPr/>
          <p:nvPr/>
        </p:nvGrpSpPr>
        <p:grpSpPr>
          <a:xfrm>
            <a:off x="4802126" y="2949308"/>
            <a:ext cx="916127" cy="1393861"/>
            <a:chOff x="304875" y="2694527"/>
            <a:chExt cx="916127" cy="1393861"/>
          </a:xfrm>
        </p:grpSpPr>
        <p:grpSp>
          <p:nvGrpSpPr>
            <p:cNvPr id="316" name="群組 315"/>
            <p:cNvGrpSpPr/>
            <p:nvPr/>
          </p:nvGrpSpPr>
          <p:grpSpPr>
            <a:xfrm>
              <a:off x="305385" y="3669547"/>
              <a:ext cx="911868" cy="418841"/>
              <a:chOff x="3339192" y="3546723"/>
              <a:chExt cx="911868" cy="418841"/>
            </a:xfrm>
          </p:grpSpPr>
          <p:sp>
            <p:nvSpPr>
              <p:cNvPr id="318" name="流程圖: 決策 317"/>
              <p:cNvSpPr/>
              <p:nvPr/>
            </p:nvSpPr>
            <p:spPr>
              <a:xfrm>
                <a:off x="3339192" y="3546723"/>
                <a:ext cx="911868" cy="418841"/>
              </a:xfrm>
              <a:prstGeom prst="flowChartDecision">
                <a:avLst/>
              </a:prstGeom>
              <a:solidFill>
                <a:schemeClr val="accent2">
                  <a:alpha val="20000"/>
                </a:schemeClr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19" name="直線接點 318"/>
              <p:cNvCxnSpPr/>
              <p:nvPr/>
            </p:nvCxnSpPr>
            <p:spPr>
              <a:xfrm flipV="1">
                <a:off x="3491786" y="3613846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線接點 319"/>
              <p:cNvCxnSpPr/>
              <p:nvPr/>
            </p:nvCxnSpPr>
            <p:spPr>
              <a:xfrm flipV="1">
                <a:off x="3644039" y="3683207"/>
                <a:ext cx="454426" cy="20871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線接點 320"/>
              <p:cNvCxnSpPr/>
              <p:nvPr/>
            </p:nvCxnSpPr>
            <p:spPr>
              <a:xfrm>
                <a:off x="3643847" y="3613444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線接點 321"/>
              <p:cNvCxnSpPr/>
              <p:nvPr/>
            </p:nvCxnSpPr>
            <p:spPr>
              <a:xfrm>
                <a:off x="3491786" y="3683119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流程圖: 決策 322"/>
              <p:cNvSpPr/>
              <p:nvPr/>
            </p:nvSpPr>
            <p:spPr>
              <a:xfrm>
                <a:off x="3514408" y="3624908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4" name="流程圖: 決策 323"/>
              <p:cNvSpPr/>
              <p:nvPr/>
            </p:nvSpPr>
            <p:spPr>
              <a:xfrm>
                <a:off x="3814488" y="3621615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5" name="流程圖: 決策 324"/>
              <p:cNvSpPr/>
              <p:nvPr/>
            </p:nvSpPr>
            <p:spPr>
              <a:xfrm>
                <a:off x="3816869" y="3763019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7" name="梯形 316"/>
            <p:cNvSpPr/>
            <p:nvPr/>
          </p:nvSpPr>
          <p:spPr>
            <a:xfrm>
              <a:off x="304875" y="2694527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6" name="群組 325"/>
          <p:cNvGrpSpPr/>
          <p:nvPr/>
        </p:nvGrpSpPr>
        <p:grpSpPr>
          <a:xfrm>
            <a:off x="4953749" y="3019962"/>
            <a:ext cx="916127" cy="1393861"/>
            <a:chOff x="304875" y="2694527"/>
            <a:chExt cx="916127" cy="1393861"/>
          </a:xfrm>
        </p:grpSpPr>
        <p:grpSp>
          <p:nvGrpSpPr>
            <p:cNvPr id="327" name="群組 326"/>
            <p:cNvGrpSpPr/>
            <p:nvPr/>
          </p:nvGrpSpPr>
          <p:grpSpPr>
            <a:xfrm>
              <a:off x="305385" y="3669547"/>
              <a:ext cx="911868" cy="418841"/>
              <a:chOff x="3339192" y="3546723"/>
              <a:chExt cx="911868" cy="418841"/>
            </a:xfrm>
          </p:grpSpPr>
          <p:sp>
            <p:nvSpPr>
              <p:cNvPr id="329" name="流程圖: 決策 328"/>
              <p:cNvSpPr/>
              <p:nvPr/>
            </p:nvSpPr>
            <p:spPr>
              <a:xfrm>
                <a:off x="3339192" y="3546723"/>
                <a:ext cx="911868" cy="418841"/>
              </a:xfrm>
              <a:prstGeom prst="flowChartDecision">
                <a:avLst/>
              </a:prstGeom>
              <a:solidFill>
                <a:schemeClr val="accent2">
                  <a:alpha val="20000"/>
                </a:schemeClr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0" name="直線接點 329"/>
              <p:cNvCxnSpPr/>
              <p:nvPr/>
            </p:nvCxnSpPr>
            <p:spPr>
              <a:xfrm flipV="1">
                <a:off x="3491786" y="3613846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線接點 330"/>
              <p:cNvCxnSpPr/>
              <p:nvPr/>
            </p:nvCxnSpPr>
            <p:spPr>
              <a:xfrm flipV="1">
                <a:off x="3644039" y="3683207"/>
                <a:ext cx="454426" cy="20871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線接點 331"/>
              <p:cNvCxnSpPr/>
              <p:nvPr/>
            </p:nvCxnSpPr>
            <p:spPr>
              <a:xfrm>
                <a:off x="3643847" y="3613444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線接點 332"/>
              <p:cNvCxnSpPr/>
              <p:nvPr/>
            </p:nvCxnSpPr>
            <p:spPr>
              <a:xfrm>
                <a:off x="3491786" y="3683119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流程圖: 決策 333"/>
              <p:cNvSpPr/>
              <p:nvPr/>
            </p:nvSpPr>
            <p:spPr>
              <a:xfrm>
                <a:off x="3514408" y="3624908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5" name="流程圖: 決策 334"/>
              <p:cNvSpPr/>
              <p:nvPr/>
            </p:nvSpPr>
            <p:spPr>
              <a:xfrm>
                <a:off x="3814488" y="3621615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6" name="流程圖: 決策 335"/>
              <p:cNvSpPr/>
              <p:nvPr/>
            </p:nvSpPr>
            <p:spPr>
              <a:xfrm>
                <a:off x="3816869" y="3763019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8" name="梯形 327"/>
            <p:cNvSpPr/>
            <p:nvPr/>
          </p:nvSpPr>
          <p:spPr>
            <a:xfrm>
              <a:off x="304875" y="2694527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7" name="群組 336"/>
          <p:cNvGrpSpPr/>
          <p:nvPr/>
        </p:nvGrpSpPr>
        <p:grpSpPr>
          <a:xfrm>
            <a:off x="5105372" y="3090616"/>
            <a:ext cx="916127" cy="1393861"/>
            <a:chOff x="304875" y="2694527"/>
            <a:chExt cx="916127" cy="1393861"/>
          </a:xfrm>
        </p:grpSpPr>
        <p:grpSp>
          <p:nvGrpSpPr>
            <p:cNvPr id="338" name="群組 337"/>
            <p:cNvGrpSpPr/>
            <p:nvPr/>
          </p:nvGrpSpPr>
          <p:grpSpPr>
            <a:xfrm>
              <a:off x="305385" y="3669547"/>
              <a:ext cx="911868" cy="418841"/>
              <a:chOff x="3339192" y="3546723"/>
              <a:chExt cx="911868" cy="418841"/>
            </a:xfrm>
          </p:grpSpPr>
          <p:sp>
            <p:nvSpPr>
              <p:cNvPr id="340" name="流程圖: 決策 339"/>
              <p:cNvSpPr/>
              <p:nvPr/>
            </p:nvSpPr>
            <p:spPr>
              <a:xfrm>
                <a:off x="3339192" y="3546723"/>
                <a:ext cx="911868" cy="418841"/>
              </a:xfrm>
              <a:prstGeom prst="flowChartDecision">
                <a:avLst/>
              </a:prstGeom>
              <a:solidFill>
                <a:schemeClr val="accent2">
                  <a:alpha val="20000"/>
                </a:schemeClr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1" name="直線接點 340"/>
              <p:cNvCxnSpPr/>
              <p:nvPr/>
            </p:nvCxnSpPr>
            <p:spPr>
              <a:xfrm flipV="1">
                <a:off x="3491786" y="3613846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線接點 341"/>
              <p:cNvCxnSpPr/>
              <p:nvPr/>
            </p:nvCxnSpPr>
            <p:spPr>
              <a:xfrm flipV="1">
                <a:off x="3644039" y="3683207"/>
                <a:ext cx="454426" cy="20871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線接點 342"/>
              <p:cNvCxnSpPr/>
              <p:nvPr/>
            </p:nvCxnSpPr>
            <p:spPr>
              <a:xfrm>
                <a:off x="3643847" y="3613444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線接點 343"/>
              <p:cNvCxnSpPr/>
              <p:nvPr/>
            </p:nvCxnSpPr>
            <p:spPr>
              <a:xfrm>
                <a:off x="3491786" y="3683119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流程圖: 決策 344"/>
              <p:cNvSpPr/>
              <p:nvPr/>
            </p:nvSpPr>
            <p:spPr>
              <a:xfrm>
                <a:off x="3514408" y="3624908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6" name="流程圖: 決策 345"/>
              <p:cNvSpPr/>
              <p:nvPr/>
            </p:nvSpPr>
            <p:spPr>
              <a:xfrm>
                <a:off x="3814488" y="3621615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7" name="流程圖: 決策 346"/>
              <p:cNvSpPr/>
              <p:nvPr/>
            </p:nvSpPr>
            <p:spPr>
              <a:xfrm>
                <a:off x="3816869" y="3763019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9" name="梯形 338"/>
            <p:cNvSpPr/>
            <p:nvPr/>
          </p:nvSpPr>
          <p:spPr>
            <a:xfrm>
              <a:off x="304875" y="2694527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5256996" y="3161269"/>
            <a:ext cx="916127" cy="1393861"/>
            <a:chOff x="304875" y="2694527"/>
            <a:chExt cx="916127" cy="1393861"/>
          </a:xfrm>
        </p:grpSpPr>
        <p:grpSp>
          <p:nvGrpSpPr>
            <p:cNvPr id="349" name="群組 348"/>
            <p:cNvGrpSpPr/>
            <p:nvPr/>
          </p:nvGrpSpPr>
          <p:grpSpPr>
            <a:xfrm>
              <a:off x="305385" y="3669547"/>
              <a:ext cx="911868" cy="418841"/>
              <a:chOff x="3339192" y="3546723"/>
              <a:chExt cx="911868" cy="418841"/>
            </a:xfrm>
          </p:grpSpPr>
          <p:sp>
            <p:nvSpPr>
              <p:cNvPr id="351" name="流程圖: 決策 350"/>
              <p:cNvSpPr/>
              <p:nvPr/>
            </p:nvSpPr>
            <p:spPr>
              <a:xfrm>
                <a:off x="3339192" y="3546723"/>
                <a:ext cx="911868" cy="418841"/>
              </a:xfrm>
              <a:prstGeom prst="flowChartDecision">
                <a:avLst/>
              </a:prstGeom>
              <a:solidFill>
                <a:schemeClr val="accent2">
                  <a:alpha val="20000"/>
                </a:schemeClr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52" name="直線接點 351"/>
              <p:cNvCxnSpPr/>
              <p:nvPr/>
            </p:nvCxnSpPr>
            <p:spPr>
              <a:xfrm flipV="1">
                <a:off x="3491786" y="3613846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接點 352"/>
              <p:cNvCxnSpPr/>
              <p:nvPr/>
            </p:nvCxnSpPr>
            <p:spPr>
              <a:xfrm flipV="1">
                <a:off x="3644039" y="3683207"/>
                <a:ext cx="454426" cy="20871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線接點 353"/>
              <p:cNvCxnSpPr/>
              <p:nvPr/>
            </p:nvCxnSpPr>
            <p:spPr>
              <a:xfrm>
                <a:off x="3643847" y="3613444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線接點 354"/>
              <p:cNvCxnSpPr/>
              <p:nvPr/>
            </p:nvCxnSpPr>
            <p:spPr>
              <a:xfrm>
                <a:off x="3491786" y="3683119"/>
                <a:ext cx="454618" cy="20880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流程圖: 決策 355"/>
              <p:cNvSpPr/>
              <p:nvPr/>
            </p:nvSpPr>
            <p:spPr>
              <a:xfrm>
                <a:off x="3514408" y="3624908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7" name="流程圖: 決策 356"/>
              <p:cNvSpPr/>
              <p:nvPr/>
            </p:nvSpPr>
            <p:spPr>
              <a:xfrm>
                <a:off x="3814488" y="3621615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8" name="流程圖: 決策 357"/>
              <p:cNvSpPr/>
              <p:nvPr/>
            </p:nvSpPr>
            <p:spPr>
              <a:xfrm>
                <a:off x="3816869" y="3763019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50" name="梯形 349"/>
            <p:cNvSpPr/>
            <p:nvPr/>
          </p:nvSpPr>
          <p:spPr>
            <a:xfrm>
              <a:off x="304875" y="2694527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9" name="群組 298"/>
          <p:cNvGrpSpPr/>
          <p:nvPr/>
        </p:nvGrpSpPr>
        <p:grpSpPr>
          <a:xfrm>
            <a:off x="4951524" y="2527850"/>
            <a:ext cx="1521959" cy="701608"/>
            <a:chOff x="605934" y="2329292"/>
            <a:chExt cx="1521959" cy="701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7" name="流程圖: 決策 296"/>
            <p:cNvSpPr/>
            <p:nvPr/>
          </p:nvSpPr>
          <p:spPr>
            <a:xfrm>
              <a:off x="605934" y="2329292"/>
              <a:ext cx="1521959" cy="701608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8" name="群組 297"/>
            <p:cNvGrpSpPr/>
            <p:nvPr/>
          </p:nvGrpSpPr>
          <p:grpSpPr>
            <a:xfrm>
              <a:off x="762144" y="2399114"/>
              <a:ext cx="1217633" cy="558204"/>
              <a:chOff x="762144" y="2399114"/>
              <a:chExt cx="1217633" cy="558204"/>
            </a:xfrm>
          </p:grpSpPr>
          <p:cxnSp>
            <p:nvCxnSpPr>
              <p:cNvPr id="230" name="直線接點 229"/>
              <p:cNvCxnSpPr/>
              <p:nvPr/>
            </p:nvCxnSpPr>
            <p:spPr>
              <a:xfrm flipV="1">
                <a:off x="766019" y="2399116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線接點 230"/>
              <p:cNvCxnSpPr/>
              <p:nvPr/>
            </p:nvCxnSpPr>
            <p:spPr>
              <a:xfrm flipV="1">
                <a:off x="917693" y="2468791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接點 231"/>
              <p:cNvCxnSpPr/>
              <p:nvPr/>
            </p:nvCxnSpPr>
            <p:spPr>
              <a:xfrm flipV="1">
                <a:off x="1069366" y="2538468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接點 232"/>
              <p:cNvCxnSpPr/>
              <p:nvPr/>
            </p:nvCxnSpPr>
            <p:spPr>
              <a:xfrm flipV="1">
                <a:off x="1221040" y="2608142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線接點 237"/>
              <p:cNvCxnSpPr/>
              <p:nvPr/>
            </p:nvCxnSpPr>
            <p:spPr>
              <a:xfrm>
                <a:off x="1215196" y="2399114"/>
                <a:ext cx="764581" cy="351124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接點 238"/>
              <p:cNvCxnSpPr/>
              <p:nvPr/>
            </p:nvCxnSpPr>
            <p:spPr>
              <a:xfrm>
                <a:off x="1067408" y="2470738"/>
                <a:ext cx="756000" cy="34516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接點 239"/>
              <p:cNvCxnSpPr/>
              <p:nvPr/>
            </p:nvCxnSpPr>
            <p:spPr>
              <a:xfrm>
                <a:off x="914770" y="2536397"/>
                <a:ext cx="760850" cy="350426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接點 240"/>
              <p:cNvCxnSpPr/>
              <p:nvPr/>
            </p:nvCxnSpPr>
            <p:spPr>
              <a:xfrm>
                <a:off x="762144" y="2607322"/>
                <a:ext cx="760838" cy="349996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9" name="流程圖: 決策 358"/>
          <p:cNvSpPr/>
          <p:nvPr/>
        </p:nvSpPr>
        <p:spPr>
          <a:xfrm>
            <a:off x="5565298" y="2673970"/>
            <a:ext cx="296321" cy="136107"/>
          </a:xfrm>
          <a:prstGeom prst="flowChartDecisi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0" name="流程圖: 決策 359"/>
          <p:cNvSpPr/>
          <p:nvPr/>
        </p:nvSpPr>
        <p:spPr>
          <a:xfrm>
            <a:off x="5873387" y="2814092"/>
            <a:ext cx="296321" cy="136107"/>
          </a:xfrm>
          <a:prstGeom prst="flowChartDecisi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8" name="群組 547"/>
          <p:cNvGrpSpPr/>
          <p:nvPr/>
        </p:nvGrpSpPr>
        <p:grpSpPr>
          <a:xfrm>
            <a:off x="6932379" y="3578984"/>
            <a:ext cx="2124000" cy="975600"/>
            <a:chOff x="304875" y="3393566"/>
            <a:chExt cx="2124000" cy="975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9" name="流程圖: 決策 548"/>
            <p:cNvSpPr/>
            <p:nvPr/>
          </p:nvSpPr>
          <p:spPr>
            <a:xfrm>
              <a:off x="304875" y="3393566"/>
              <a:ext cx="2124000" cy="975600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0" name="直線接點 549"/>
            <p:cNvCxnSpPr/>
            <p:nvPr/>
          </p:nvCxnSpPr>
          <p:spPr>
            <a:xfrm flipV="1">
              <a:off x="456596" y="345848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線接點 550"/>
            <p:cNvCxnSpPr/>
            <p:nvPr/>
          </p:nvCxnSpPr>
          <p:spPr>
            <a:xfrm flipV="1">
              <a:off x="608316" y="35281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線接點 551"/>
            <p:cNvCxnSpPr/>
            <p:nvPr/>
          </p:nvCxnSpPr>
          <p:spPr>
            <a:xfrm flipV="1">
              <a:off x="760036" y="359783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線接點 552"/>
            <p:cNvCxnSpPr/>
            <p:nvPr/>
          </p:nvCxnSpPr>
          <p:spPr>
            <a:xfrm flipV="1">
              <a:off x="911756" y="366750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線接點 553"/>
            <p:cNvCxnSpPr/>
            <p:nvPr/>
          </p:nvCxnSpPr>
          <p:spPr>
            <a:xfrm flipV="1">
              <a:off x="1063476" y="3737180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線接點 554"/>
            <p:cNvCxnSpPr/>
            <p:nvPr/>
          </p:nvCxnSpPr>
          <p:spPr>
            <a:xfrm flipV="1">
              <a:off x="1215196" y="38068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線接點 555"/>
            <p:cNvCxnSpPr/>
            <p:nvPr/>
          </p:nvCxnSpPr>
          <p:spPr>
            <a:xfrm>
              <a:off x="1215196" y="3458479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線接點 556"/>
            <p:cNvCxnSpPr/>
            <p:nvPr/>
          </p:nvCxnSpPr>
          <p:spPr>
            <a:xfrm>
              <a:off x="1063476" y="3528155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線接點 557"/>
            <p:cNvCxnSpPr/>
            <p:nvPr/>
          </p:nvCxnSpPr>
          <p:spPr>
            <a:xfrm>
              <a:off x="911756" y="3597831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線接點 558"/>
            <p:cNvCxnSpPr/>
            <p:nvPr/>
          </p:nvCxnSpPr>
          <p:spPr>
            <a:xfrm>
              <a:off x="760036" y="3667507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線接點 559"/>
            <p:cNvCxnSpPr/>
            <p:nvPr/>
          </p:nvCxnSpPr>
          <p:spPr>
            <a:xfrm>
              <a:off x="608316" y="3737183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線接點 560"/>
            <p:cNvCxnSpPr/>
            <p:nvPr/>
          </p:nvCxnSpPr>
          <p:spPr>
            <a:xfrm>
              <a:off x="456596" y="3806859"/>
              <a:ext cx="1062037" cy="487727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流程圖: 決策 561"/>
            <p:cNvSpPr/>
            <p:nvPr/>
          </p:nvSpPr>
          <p:spPr>
            <a:xfrm>
              <a:off x="1372713" y="4017503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3" name="流程圖: 決策 562"/>
            <p:cNvSpPr/>
            <p:nvPr/>
          </p:nvSpPr>
          <p:spPr>
            <a:xfrm>
              <a:off x="1677239" y="3739661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4" name="流程圖: 決策 563"/>
            <p:cNvSpPr/>
            <p:nvPr/>
          </p:nvSpPr>
          <p:spPr>
            <a:xfrm>
              <a:off x="1524445" y="3948257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5" name="流程圖: 決策 564"/>
            <p:cNvSpPr/>
            <p:nvPr/>
          </p:nvSpPr>
          <p:spPr>
            <a:xfrm>
              <a:off x="1676177" y="3879011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流程圖: 決策 565"/>
            <p:cNvSpPr/>
            <p:nvPr/>
          </p:nvSpPr>
          <p:spPr>
            <a:xfrm>
              <a:off x="1373799" y="3738798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流程圖: 決策 566"/>
            <p:cNvSpPr/>
            <p:nvPr/>
          </p:nvSpPr>
          <p:spPr>
            <a:xfrm>
              <a:off x="1370469" y="3599549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8" name="流程圖: 決策 567"/>
            <p:cNvSpPr/>
            <p:nvPr/>
          </p:nvSpPr>
          <p:spPr>
            <a:xfrm>
              <a:off x="1066960" y="3600926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流程圖: 決策 568"/>
            <p:cNvSpPr/>
            <p:nvPr/>
          </p:nvSpPr>
          <p:spPr>
            <a:xfrm>
              <a:off x="916999" y="3669862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0" name="流程圖: 決策 569"/>
            <p:cNvSpPr/>
            <p:nvPr/>
          </p:nvSpPr>
          <p:spPr>
            <a:xfrm>
              <a:off x="767038" y="3738798"/>
              <a:ext cx="296321" cy="136107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9" name="群組 698"/>
          <p:cNvGrpSpPr/>
          <p:nvPr/>
        </p:nvGrpSpPr>
        <p:grpSpPr>
          <a:xfrm>
            <a:off x="6926881" y="2879945"/>
            <a:ext cx="921625" cy="1398277"/>
            <a:chOff x="6926881" y="2879945"/>
            <a:chExt cx="921625" cy="1398277"/>
          </a:xfrm>
        </p:grpSpPr>
        <p:grpSp>
          <p:nvGrpSpPr>
            <p:cNvPr id="639" name="群組 638"/>
            <p:cNvGrpSpPr/>
            <p:nvPr/>
          </p:nvGrpSpPr>
          <p:grpSpPr>
            <a:xfrm>
              <a:off x="6926881" y="3859381"/>
              <a:ext cx="911868" cy="418841"/>
              <a:chOff x="4526635" y="3522184"/>
              <a:chExt cx="911868" cy="418841"/>
            </a:xfrm>
          </p:grpSpPr>
          <p:grpSp>
            <p:nvGrpSpPr>
              <p:cNvPr id="640" name="群組 639"/>
              <p:cNvGrpSpPr/>
              <p:nvPr/>
            </p:nvGrpSpPr>
            <p:grpSpPr>
              <a:xfrm>
                <a:off x="4526635" y="3522184"/>
                <a:ext cx="911868" cy="418841"/>
                <a:chOff x="4526635" y="3522184"/>
                <a:chExt cx="911868" cy="418841"/>
              </a:xfrm>
            </p:grpSpPr>
            <p:sp>
              <p:nvSpPr>
                <p:cNvPr id="644" name="流程圖: 決策 643"/>
                <p:cNvSpPr/>
                <p:nvPr/>
              </p:nvSpPr>
              <p:spPr>
                <a:xfrm>
                  <a:off x="4526635" y="3522184"/>
                  <a:ext cx="911868" cy="418841"/>
                </a:xfrm>
                <a:prstGeom prst="flowChartDecision">
                  <a:avLst/>
                </a:prstGeom>
                <a:solidFill>
                  <a:schemeClr val="accent2">
                    <a:alpha val="20000"/>
                  </a:schemeClr>
                </a:solidFill>
                <a:ln w="190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45" name="直線接點 644"/>
                <p:cNvCxnSpPr/>
                <p:nvPr/>
              </p:nvCxnSpPr>
              <p:spPr>
                <a:xfrm flipV="1">
                  <a:off x="4679229" y="3589307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線接點 645"/>
                <p:cNvCxnSpPr/>
                <p:nvPr/>
              </p:nvCxnSpPr>
              <p:spPr>
                <a:xfrm flipV="1">
                  <a:off x="4831482" y="3658668"/>
                  <a:ext cx="454426" cy="20871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線接點 646"/>
                <p:cNvCxnSpPr/>
                <p:nvPr/>
              </p:nvCxnSpPr>
              <p:spPr>
                <a:xfrm>
                  <a:off x="4831290" y="3588905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線接點 647"/>
                <p:cNvCxnSpPr/>
                <p:nvPr/>
              </p:nvCxnSpPr>
              <p:spPr>
                <a:xfrm>
                  <a:off x="4679229" y="3658580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1" name="流程圖: 決策 640"/>
              <p:cNvSpPr/>
              <p:nvPr/>
            </p:nvSpPr>
            <p:spPr>
              <a:xfrm>
                <a:off x="4694708" y="373606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2" name="流程圖: 決策 641"/>
              <p:cNvSpPr/>
              <p:nvPr/>
            </p:nvSpPr>
            <p:spPr>
              <a:xfrm>
                <a:off x="5001931" y="359707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3" name="流程圖: 決策 642"/>
              <p:cNvSpPr/>
              <p:nvPr/>
            </p:nvSpPr>
            <p:spPr>
              <a:xfrm>
                <a:off x="4848320" y="3666571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73" name="梯形 572"/>
            <p:cNvSpPr/>
            <p:nvPr/>
          </p:nvSpPr>
          <p:spPr>
            <a:xfrm>
              <a:off x="6932379" y="2879945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00" name="群組 699"/>
          <p:cNvGrpSpPr/>
          <p:nvPr/>
        </p:nvGrpSpPr>
        <p:grpSpPr>
          <a:xfrm>
            <a:off x="7079147" y="2949577"/>
            <a:ext cx="921625" cy="1398277"/>
            <a:chOff x="6926881" y="2879945"/>
            <a:chExt cx="921625" cy="1398277"/>
          </a:xfrm>
        </p:grpSpPr>
        <p:grpSp>
          <p:nvGrpSpPr>
            <p:cNvPr id="701" name="群組 700"/>
            <p:cNvGrpSpPr/>
            <p:nvPr/>
          </p:nvGrpSpPr>
          <p:grpSpPr>
            <a:xfrm>
              <a:off x="6926881" y="3859381"/>
              <a:ext cx="911868" cy="418841"/>
              <a:chOff x="4526635" y="3522184"/>
              <a:chExt cx="911868" cy="418841"/>
            </a:xfrm>
          </p:grpSpPr>
          <p:grpSp>
            <p:nvGrpSpPr>
              <p:cNvPr id="703" name="群組 702"/>
              <p:cNvGrpSpPr/>
              <p:nvPr/>
            </p:nvGrpSpPr>
            <p:grpSpPr>
              <a:xfrm>
                <a:off x="4526635" y="3522184"/>
                <a:ext cx="911868" cy="418841"/>
                <a:chOff x="4526635" y="3522184"/>
                <a:chExt cx="911868" cy="418841"/>
              </a:xfrm>
            </p:grpSpPr>
            <p:sp>
              <p:nvSpPr>
                <p:cNvPr id="707" name="流程圖: 決策 706"/>
                <p:cNvSpPr/>
                <p:nvPr/>
              </p:nvSpPr>
              <p:spPr>
                <a:xfrm>
                  <a:off x="4526635" y="3522184"/>
                  <a:ext cx="911868" cy="418841"/>
                </a:xfrm>
                <a:prstGeom prst="flowChartDecision">
                  <a:avLst/>
                </a:prstGeom>
                <a:solidFill>
                  <a:schemeClr val="accent2">
                    <a:alpha val="20000"/>
                  </a:schemeClr>
                </a:solidFill>
                <a:ln w="190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08" name="直線接點 707"/>
                <p:cNvCxnSpPr/>
                <p:nvPr/>
              </p:nvCxnSpPr>
              <p:spPr>
                <a:xfrm flipV="1">
                  <a:off x="4679229" y="3589307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線接點 708"/>
                <p:cNvCxnSpPr/>
                <p:nvPr/>
              </p:nvCxnSpPr>
              <p:spPr>
                <a:xfrm flipV="1">
                  <a:off x="4831482" y="3658668"/>
                  <a:ext cx="454426" cy="20871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線接點 709"/>
                <p:cNvCxnSpPr/>
                <p:nvPr/>
              </p:nvCxnSpPr>
              <p:spPr>
                <a:xfrm>
                  <a:off x="4831290" y="3588905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線接點 710"/>
                <p:cNvCxnSpPr/>
                <p:nvPr/>
              </p:nvCxnSpPr>
              <p:spPr>
                <a:xfrm>
                  <a:off x="4679229" y="3658580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4" name="流程圖: 決策 703"/>
              <p:cNvSpPr/>
              <p:nvPr/>
            </p:nvSpPr>
            <p:spPr>
              <a:xfrm>
                <a:off x="4694708" y="373606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5" name="流程圖: 決策 704"/>
              <p:cNvSpPr/>
              <p:nvPr/>
            </p:nvSpPr>
            <p:spPr>
              <a:xfrm>
                <a:off x="5001931" y="359707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6" name="流程圖: 決策 705"/>
              <p:cNvSpPr/>
              <p:nvPr/>
            </p:nvSpPr>
            <p:spPr>
              <a:xfrm>
                <a:off x="4848320" y="3666571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02" name="梯形 701"/>
            <p:cNvSpPr/>
            <p:nvPr/>
          </p:nvSpPr>
          <p:spPr>
            <a:xfrm>
              <a:off x="6932379" y="2879945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2" name="群組 711"/>
          <p:cNvGrpSpPr/>
          <p:nvPr/>
        </p:nvGrpSpPr>
        <p:grpSpPr>
          <a:xfrm>
            <a:off x="7231414" y="3019209"/>
            <a:ext cx="921625" cy="1398277"/>
            <a:chOff x="6926881" y="2879945"/>
            <a:chExt cx="921625" cy="1398277"/>
          </a:xfrm>
        </p:grpSpPr>
        <p:grpSp>
          <p:nvGrpSpPr>
            <p:cNvPr id="713" name="群組 712"/>
            <p:cNvGrpSpPr/>
            <p:nvPr/>
          </p:nvGrpSpPr>
          <p:grpSpPr>
            <a:xfrm>
              <a:off x="6926881" y="3859381"/>
              <a:ext cx="911868" cy="418841"/>
              <a:chOff x="4526635" y="3522184"/>
              <a:chExt cx="911868" cy="418841"/>
            </a:xfrm>
          </p:grpSpPr>
          <p:grpSp>
            <p:nvGrpSpPr>
              <p:cNvPr id="715" name="群組 714"/>
              <p:cNvGrpSpPr/>
              <p:nvPr/>
            </p:nvGrpSpPr>
            <p:grpSpPr>
              <a:xfrm>
                <a:off x="4526635" y="3522184"/>
                <a:ext cx="911868" cy="418841"/>
                <a:chOff x="4526635" y="3522184"/>
                <a:chExt cx="911868" cy="418841"/>
              </a:xfrm>
            </p:grpSpPr>
            <p:sp>
              <p:nvSpPr>
                <p:cNvPr id="719" name="流程圖: 決策 718"/>
                <p:cNvSpPr/>
                <p:nvPr/>
              </p:nvSpPr>
              <p:spPr>
                <a:xfrm>
                  <a:off x="4526635" y="3522184"/>
                  <a:ext cx="911868" cy="418841"/>
                </a:xfrm>
                <a:prstGeom prst="flowChartDecision">
                  <a:avLst/>
                </a:prstGeom>
                <a:solidFill>
                  <a:schemeClr val="accent2">
                    <a:alpha val="20000"/>
                  </a:schemeClr>
                </a:solidFill>
                <a:ln w="190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20" name="直線接點 719"/>
                <p:cNvCxnSpPr/>
                <p:nvPr/>
              </p:nvCxnSpPr>
              <p:spPr>
                <a:xfrm flipV="1">
                  <a:off x="4679229" y="3589307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線接點 720"/>
                <p:cNvCxnSpPr/>
                <p:nvPr/>
              </p:nvCxnSpPr>
              <p:spPr>
                <a:xfrm flipV="1">
                  <a:off x="4831482" y="3658668"/>
                  <a:ext cx="454426" cy="20871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線接點 721"/>
                <p:cNvCxnSpPr/>
                <p:nvPr/>
              </p:nvCxnSpPr>
              <p:spPr>
                <a:xfrm>
                  <a:off x="4831290" y="3588905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線接點 722"/>
                <p:cNvCxnSpPr/>
                <p:nvPr/>
              </p:nvCxnSpPr>
              <p:spPr>
                <a:xfrm>
                  <a:off x="4679229" y="3658580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6" name="流程圖: 決策 715"/>
              <p:cNvSpPr/>
              <p:nvPr/>
            </p:nvSpPr>
            <p:spPr>
              <a:xfrm>
                <a:off x="4694708" y="373606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7" name="流程圖: 決策 716"/>
              <p:cNvSpPr/>
              <p:nvPr/>
            </p:nvSpPr>
            <p:spPr>
              <a:xfrm>
                <a:off x="5001931" y="359707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8" name="流程圖: 決策 717"/>
              <p:cNvSpPr/>
              <p:nvPr/>
            </p:nvSpPr>
            <p:spPr>
              <a:xfrm>
                <a:off x="4848320" y="3666571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14" name="梯形 713"/>
            <p:cNvSpPr/>
            <p:nvPr/>
          </p:nvSpPr>
          <p:spPr>
            <a:xfrm>
              <a:off x="6932379" y="2879945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24" name="群組 723"/>
          <p:cNvGrpSpPr/>
          <p:nvPr/>
        </p:nvGrpSpPr>
        <p:grpSpPr>
          <a:xfrm>
            <a:off x="7383680" y="3088841"/>
            <a:ext cx="921625" cy="1398277"/>
            <a:chOff x="6926881" y="2879945"/>
            <a:chExt cx="921625" cy="1398277"/>
          </a:xfrm>
        </p:grpSpPr>
        <p:grpSp>
          <p:nvGrpSpPr>
            <p:cNvPr id="725" name="群組 724"/>
            <p:cNvGrpSpPr/>
            <p:nvPr/>
          </p:nvGrpSpPr>
          <p:grpSpPr>
            <a:xfrm>
              <a:off x="6926881" y="3859381"/>
              <a:ext cx="911868" cy="418841"/>
              <a:chOff x="4526635" y="3522184"/>
              <a:chExt cx="911868" cy="418841"/>
            </a:xfrm>
          </p:grpSpPr>
          <p:grpSp>
            <p:nvGrpSpPr>
              <p:cNvPr id="727" name="群組 726"/>
              <p:cNvGrpSpPr/>
              <p:nvPr/>
            </p:nvGrpSpPr>
            <p:grpSpPr>
              <a:xfrm>
                <a:off x="4526635" y="3522184"/>
                <a:ext cx="911868" cy="418841"/>
                <a:chOff x="4526635" y="3522184"/>
                <a:chExt cx="911868" cy="418841"/>
              </a:xfrm>
            </p:grpSpPr>
            <p:sp>
              <p:nvSpPr>
                <p:cNvPr id="731" name="流程圖: 決策 730"/>
                <p:cNvSpPr/>
                <p:nvPr/>
              </p:nvSpPr>
              <p:spPr>
                <a:xfrm>
                  <a:off x="4526635" y="3522184"/>
                  <a:ext cx="911868" cy="418841"/>
                </a:xfrm>
                <a:prstGeom prst="flowChartDecision">
                  <a:avLst/>
                </a:prstGeom>
                <a:solidFill>
                  <a:schemeClr val="accent2">
                    <a:alpha val="20000"/>
                  </a:schemeClr>
                </a:solidFill>
                <a:ln w="190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32" name="直線接點 731"/>
                <p:cNvCxnSpPr/>
                <p:nvPr/>
              </p:nvCxnSpPr>
              <p:spPr>
                <a:xfrm flipV="1">
                  <a:off x="4679229" y="3589307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線接點 732"/>
                <p:cNvCxnSpPr/>
                <p:nvPr/>
              </p:nvCxnSpPr>
              <p:spPr>
                <a:xfrm flipV="1">
                  <a:off x="4831482" y="3658668"/>
                  <a:ext cx="454426" cy="20871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直線接點 733"/>
                <p:cNvCxnSpPr/>
                <p:nvPr/>
              </p:nvCxnSpPr>
              <p:spPr>
                <a:xfrm>
                  <a:off x="4831290" y="3588905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直線接點 734"/>
                <p:cNvCxnSpPr/>
                <p:nvPr/>
              </p:nvCxnSpPr>
              <p:spPr>
                <a:xfrm>
                  <a:off x="4679229" y="3658580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8" name="流程圖: 決策 727"/>
              <p:cNvSpPr/>
              <p:nvPr/>
            </p:nvSpPr>
            <p:spPr>
              <a:xfrm>
                <a:off x="4694708" y="373606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9" name="流程圖: 決策 728"/>
              <p:cNvSpPr/>
              <p:nvPr/>
            </p:nvSpPr>
            <p:spPr>
              <a:xfrm>
                <a:off x="5001931" y="359707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0" name="流程圖: 決策 729"/>
              <p:cNvSpPr/>
              <p:nvPr/>
            </p:nvSpPr>
            <p:spPr>
              <a:xfrm>
                <a:off x="4848320" y="3666571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6" name="梯形 725"/>
            <p:cNvSpPr/>
            <p:nvPr/>
          </p:nvSpPr>
          <p:spPr>
            <a:xfrm>
              <a:off x="6932379" y="2879945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6" name="群組 735"/>
          <p:cNvGrpSpPr/>
          <p:nvPr/>
        </p:nvGrpSpPr>
        <p:grpSpPr>
          <a:xfrm>
            <a:off x="7535947" y="3158473"/>
            <a:ext cx="921625" cy="1398277"/>
            <a:chOff x="6926881" y="2879945"/>
            <a:chExt cx="921625" cy="1398277"/>
          </a:xfrm>
        </p:grpSpPr>
        <p:grpSp>
          <p:nvGrpSpPr>
            <p:cNvPr id="737" name="群組 736"/>
            <p:cNvGrpSpPr/>
            <p:nvPr/>
          </p:nvGrpSpPr>
          <p:grpSpPr>
            <a:xfrm>
              <a:off x="6926881" y="3859381"/>
              <a:ext cx="911868" cy="418841"/>
              <a:chOff x="4526635" y="3522184"/>
              <a:chExt cx="911868" cy="418841"/>
            </a:xfrm>
          </p:grpSpPr>
          <p:grpSp>
            <p:nvGrpSpPr>
              <p:cNvPr id="739" name="群組 738"/>
              <p:cNvGrpSpPr/>
              <p:nvPr/>
            </p:nvGrpSpPr>
            <p:grpSpPr>
              <a:xfrm>
                <a:off x="4526635" y="3522184"/>
                <a:ext cx="911868" cy="418841"/>
                <a:chOff x="4526635" y="3522184"/>
                <a:chExt cx="911868" cy="418841"/>
              </a:xfrm>
            </p:grpSpPr>
            <p:sp>
              <p:nvSpPr>
                <p:cNvPr id="743" name="流程圖: 決策 742"/>
                <p:cNvSpPr/>
                <p:nvPr/>
              </p:nvSpPr>
              <p:spPr>
                <a:xfrm>
                  <a:off x="4526635" y="3522184"/>
                  <a:ext cx="911868" cy="418841"/>
                </a:xfrm>
                <a:prstGeom prst="flowChartDecision">
                  <a:avLst/>
                </a:prstGeom>
                <a:solidFill>
                  <a:schemeClr val="accent2">
                    <a:alpha val="20000"/>
                  </a:schemeClr>
                </a:solidFill>
                <a:ln w="190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44" name="直線接點 743"/>
                <p:cNvCxnSpPr/>
                <p:nvPr/>
              </p:nvCxnSpPr>
              <p:spPr>
                <a:xfrm flipV="1">
                  <a:off x="4679229" y="3589307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線接點 744"/>
                <p:cNvCxnSpPr/>
                <p:nvPr/>
              </p:nvCxnSpPr>
              <p:spPr>
                <a:xfrm flipV="1">
                  <a:off x="4831482" y="3658668"/>
                  <a:ext cx="454426" cy="20871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線接點 745"/>
                <p:cNvCxnSpPr/>
                <p:nvPr/>
              </p:nvCxnSpPr>
              <p:spPr>
                <a:xfrm>
                  <a:off x="4831290" y="3588905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線接點 746"/>
                <p:cNvCxnSpPr/>
                <p:nvPr/>
              </p:nvCxnSpPr>
              <p:spPr>
                <a:xfrm>
                  <a:off x="4679229" y="3658580"/>
                  <a:ext cx="454618" cy="2088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0" name="流程圖: 決策 739"/>
              <p:cNvSpPr/>
              <p:nvPr/>
            </p:nvSpPr>
            <p:spPr>
              <a:xfrm>
                <a:off x="4694708" y="373606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1" name="流程圖: 決策 740"/>
              <p:cNvSpPr/>
              <p:nvPr/>
            </p:nvSpPr>
            <p:spPr>
              <a:xfrm>
                <a:off x="5001931" y="3597076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2" name="流程圖: 決策 741"/>
              <p:cNvSpPr/>
              <p:nvPr/>
            </p:nvSpPr>
            <p:spPr>
              <a:xfrm>
                <a:off x="4848320" y="3666571"/>
                <a:ext cx="263832" cy="121184"/>
              </a:xfrm>
              <a:prstGeom prst="flowChartDecision">
                <a:avLst/>
              </a:prstGeom>
              <a:solidFill>
                <a:schemeClr val="bg1">
                  <a:alpha val="9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8" name="梯形 737"/>
            <p:cNvSpPr/>
            <p:nvPr/>
          </p:nvSpPr>
          <p:spPr>
            <a:xfrm>
              <a:off x="6932379" y="2879945"/>
              <a:ext cx="916127" cy="1180378"/>
            </a:xfrm>
            <a:prstGeom prst="trapezoid">
              <a:avLst>
                <a:gd name="adj" fmla="val 32798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26" name="群組 625"/>
          <p:cNvGrpSpPr/>
          <p:nvPr/>
        </p:nvGrpSpPr>
        <p:grpSpPr>
          <a:xfrm>
            <a:off x="7233400" y="2529141"/>
            <a:ext cx="1521959" cy="701608"/>
            <a:chOff x="605934" y="2329292"/>
            <a:chExt cx="1521959" cy="701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7" name="流程圖: 決策 626"/>
            <p:cNvSpPr/>
            <p:nvPr/>
          </p:nvSpPr>
          <p:spPr>
            <a:xfrm>
              <a:off x="605934" y="2329292"/>
              <a:ext cx="1521959" cy="701608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28" name="群組 627"/>
            <p:cNvGrpSpPr/>
            <p:nvPr/>
          </p:nvGrpSpPr>
          <p:grpSpPr>
            <a:xfrm>
              <a:off x="762144" y="2399114"/>
              <a:ext cx="1217633" cy="558204"/>
              <a:chOff x="762144" y="2399114"/>
              <a:chExt cx="1217633" cy="558204"/>
            </a:xfrm>
          </p:grpSpPr>
          <p:cxnSp>
            <p:nvCxnSpPr>
              <p:cNvPr id="629" name="直線接點 628"/>
              <p:cNvCxnSpPr/>
              <p:nvPr/>
            </p:nvCxnSpPr>
            <p:spPr>
              <a:xfrm flipV="1">
                <a:off x="766019" y="2399116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線接點 629"/>
              <p:cNvCxnSpPr/>
              <p:nvPr/>
            </p:nvCxnSpPr>
            <p:spPr>
              <a:xfrm flipV="1">
                <a:off x="917693" y="2468791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直線接點 630"/>
              <p:cNvCxnSpPr/>
              <p:nvPr/>
            </p:nvCxnSpPr>
            <p:spPr>
              <a:xfrm flipV="1">
                <a:off x="1069366" y="2538468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直線接點 631"/>
              <p:cNvCxnSpPr/>
              <p:nvPr/>
            </p:nvCxnSpPr>
            <p:spPr>
              <a:xfrm flipV="1">
                <a:off x="1221040" y="2608142"/>
                <a:ext cx="756000" cy="34560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直線接點 632"/>
              <p:cNvCxnSpPr/>
              <p:nvPr/>
            </p:nvCxnSpPr>
            <p:spPr>
              <a:xfrm>
                <a:off x="1215196" y="2399114"/>
                <a:ext cx="764581" cy="351124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線接點 633"/>
              <p:cNvCxnSpPr/>
              <p:nvPr/>
            </p:nvCxnSpPr>
            <p:spPr>
              <a:xfrm>
                <a:off x="1067408" y="2470738"/>
                <a:ext cx="756000" cy="34516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線接點 634"/>
              <p:cNvCxnSpPr/>
              <p:nvPr/>
            </p:nvCxnSpPr>
            <p:spPr>
              <a:xfrm>
                <a:off x="914770" y="2536397"/>
                <a:ext cx="760850" cy="350426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線接點 635"/>
              <p:cNvCxnSpPr/>
              <p:nvPr/>
            </p:nvCxnSpPr>
            <p:spPr>
              <a:xfrm>
                <a:off x="762144" y="2607322"/>
                <a:ext cx="760838" cy="349996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7" name="流程圖: 決策 636"/>
          <p:cNvSpPr/>
          <p:nvPr/>
        </p:nvSpPr>
        <p:spPr>
          <a:xfrm>
            <a:off x="7553920" y="2673970"/>
            <a:ext cx="296321" cy="136107"/>
          </a:xfrm>
          <a:prstGeom prst="flowChartDecisi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8" name="流程圖: 決策 637"/>
          <p:cNvSpPr/>
          <p:nvPr/>
        </p:nvSpPr>
        <p:spPr>
          <a:xfrm>
            <a:off x="8155520" y="2949072"/>
            <a:ext cx="296321" cy="136107"/>
          </a:xfrm>
          <a:prstGeom prst="flowChartDecisi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9" name="圓角矩形圖說文字 748"/>
          <p:cNvSpPr/>
          <p:nvPr/>
        </p:nvSpPr>
        <p:spPr>
          <a:xfrm>
            <a:off x="4446941" y="3199572"/>
            <a:ext cx="1038449" cy="350600"/>
          </a:xfrm>
          <a:prstGeom prst="wedgeRoundRectCallout">
            <a:avLst>
              <a:gd name="adj1" fmla="val 43582"/>
              <a:gd name="adj2" fmla="val -66383"/>
              <a:gd name="adj3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/>
              <a:t>Highlight the </a:t>
            </a:r>
            <a:r>
              <a:rPr lang="en-US" altLang="zh-TW" sz="1200" b="1" u="sng" dirty="0"/>
              <a:t>curved</a:t>
            </a:r>
            <a:r>
              <a:rPr lang="en-US" altLang="zh-TW" sz="1200" dirty="0"/>
              <a:t> parts</a:t>
            </a:r>
            <a:endParaRPr lang="zh-TW" altLang="en-US" sz="1200" dirty="0"/>
          </a:p>
        </p:txBody>
      </p:sp>
      <p:sp>
        <p:nvSpPr>
          <p:cNvPr id="750" name="圓角矩形圖說文字 749"/>
          <p:cNvSpPr/>
          <p:nvPr/>
        </p:nvSpPr>
        <p:spPr>
          <a:xfrm>
            <a:off x="6245307" y="3199572"/>
            <a:ext cx="1350763" cy="350600"/>
          </a:xfrm>
          <a:prstGeom prst="wedgeRoundRectCallout">
            <a:avLst>
              <a:gd name="adj1" fmla="val 44997"/>
              <a:gd name="adj2" fmla="val -74533"/>
              <a:gd name="adj3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dirty="0"/>
              <a:t>Highlight the </a:t>
            </a:r>
            <a:r>
              <a:rPr lang="en-US" altLang="zh-TW" sz="1200" b="1" u="sng" dirty="0"/>
              <a:t>horizontal line</a:t>
            </a:r>
            <a:r>
              <a:rPr lang="en-US" altLang="zh-TW" sz="1200" dirty="0"/>
              <a:t> parts</a:t>
            </a:r>
            <a:endParaRPr lang="zh-TW" altLang="en-US" sz="1200" dirty="0"/>
          </a:p>
        </p:txBody>
      </p:sp>
      <p:grpSp>
        <p:nvGrpSpPr>
          <p:cNvPr id="756" name="群組 755"/>
          <p:cNvGrpSpPr/>
          <p:nvPr/>
        </p:nvGrpSpPr>
        <p:grpSpPr>
          <a:xfrm>
            <a:off x="5415915" y="3783491"/>
            <a:ext cx="903201" cy="417947"/>
            <a:chOff x="5418296" y="3781110"/>
            <a:chExt cx="903201" cy="417947"/>
          </a:xfrm>
          <a:solidFill>
            <a:schemeClr val="accent2"/>
          </a:solidFill>
        </p:grpSpPr>
        <p:sp>
          <p:nvSpPr>
            <p:cNvPr id="751" name="流程圖: 決策 750"/>
            <p:cNvSpPr/>
            <p:nvPr/>
          </p:nvSpPr>
          <p:spPr>
            <a:xfrm>
              <a:off x="5418296" y="3783063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2" name="流程圖: 決策 751"/>
            <p:cNvSpPr/>
            <p:nvPr/>
          </p:nvSpPr>
          <p:spPr>
            <a:xfrm>
              <a:off x="5718430" y="3781110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3" name="流程圖: 決策 752"/>
            <p:cNvSpPr/>
            <p:nvPr/>
          </p:nvSpPr>
          <p:spPr>
            <a:xfrm>
              <a:off x="5718935" y="3921076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4" name="流程圖: 決策 753"/>
            <p:cNvSpPr/>
            <p:nvPr/>
          </p:nvSpPr>
          <p:spPr>
            <a:xfrm>
              <a:off x="6025176" y="3921188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5" name="流程圖: 決策 754"/>
            <p:cNvSpPr/>
            <p:nvPr/>
          </p:nvSpPr>
          <p:spPr>
            <a:xfrm>
              <a:off x="6021177" y="4062950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63" name="群組 762"/>
          <p:cNvGrpSpPr/>
          <p:nvPr/>
        </p:nvGrpSpPr>
        <p:grpSpPr>
          <a:xfrm>
            <a:off x="7386754" y="3785868"/>
            <a:ext cx="1209829" cy="557788"/>
            <a:chOff x="7386754" y="3785868"/>
            <a:chExt cx="1209829" cy="557788"/>
          </a:xfrm>
          <a:solidFill>
            <a:schemeClr val="accent2"/>
          </a:solidFill>
        </p:grpSpPr>
        <p:sp>
          <p:nvSpPr>
            <p:cNvPr id="757" name="流程圖: 決策 756"/>
            <p:cNvSpPr/>
            <p:nvPr/>
          </p:nvSpPr>
          <p:spPr>
            <a:xfrm>
              <a:off x="7386754" y="3928859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8" name="流程圖: 決策 757"/>
            <p:cNvSpPr/>
            <p:nvPr/>
          </p:nvSpPr>
          <p:spPr>
            <a:xfrm>
              <a:off x="7542126" y="3857364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9" name="流程圖: 決策 758"/>
            <p:cNvSpPr/>
            <p:nvPr/>
          </p:nvSpPr>
          <p:spPr>
            <a:xfrm>
              <a:off x="7697498" y="3785868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60" name="流程圖: 決策 759"/>
            <p:cNvSpPr/>
            <p:nvPr/>
          </p:nvSpPr>
          <p:spPr>
            <a:xfrm>
              <a:off x="7989518" y="4207549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61" name="流程圖: 決策 760"/>
            <p:cNvSpPr/>
            <p:nvPr/>
          </p:nvSpPr>
          <p:spPr>
            <a:xfrm>
              <a:off x="8144890" y="4136054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62" name="流程圖: 決策 761"/>
            <p:cNvSpPr/>
            <p:nvPr/>
          </p:nvSpPr>
          <p:spPr>
            <a:xfrm>
              <a:off x="8300262" y="4064558"/>
              <a:ext cx="296321" cy="136107"/>
            </a:xfrm>
            <a:prstGeom prst="flowChartDecisi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952294" y="1917490"/>
                <a:ext cx="3230115" cy="61036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TW" sz="1400" b="1">
                                  <a:latin typeface="Cambria Math" panose="02040503050406030204" pitchFamily="18" charset="0"/>
                                  <a:cs typeface="Calibri"/>
                                </a:rPr>
                                <m:t>𝐱</m:t>
                              </m:r>
                              <m:r>
                                <a:rPr lang="en-US" altLang="zh-TW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altLang="zh-TW" sz="1400" b="1">
                                  <a:latin typeface="Cambria Math" panose="02040503050406030204" pitchFamily="18" charset="0"/>
                                  <a:cs typeface="Calibri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ℓ+1</m:t>
                          </m:r>
                        </m:sup>
                      </m:sSubSup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ℓ</m:t>
                                  </m:r>
                                </m:sup>
                              </m:sSub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ℓ</m:t>
                                  </m:r>
                                </m:sup>
                              </m:sSubSup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94" y="1917490"/>
                <a:ext cx="3230115" cy="6103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>
            <a:off x="1097526" y="3229458"/>
            <a:ext cx="1349200" cy="432000"/>
            <a:chOff x="1097526" y="3229458"/>
            <a:chExt cx="1349200" cy="432000"/>
          </a:xfrm>
        </p:grpSpPr>
        <p:grpSp>
          <p:nvGrpSpPr>
            <p:cNvPr id="18" name="群組 17"/>
            <p:cNvGrpSpPr/>
            <p:nvPr/>
          </p:nvGrpSpPr>
          <p:grpSpPr>
            <a:xfrm>
              <a:off x="1097526" y="3229458"/>
              <a:ext cx="432000" cy="432000"/>
              <a:chOff x="5231213" y="940528"/>
              <a:chExt cx="505820" cy="510000"/>
            </a:xfrm>
          </p:grpSpPr>
          <p:sp>
            <p:nvSpPr>
              <p:cNvPr id="246" name="矩形 245"/>
              <p:cNvSpPr/>
              <p:nvPr/>
            </p:nvSpPr>
            <p:spPr>
              <a:xfrm>
                <a:off x="5231213" y="942788"/>
                <a:ext cx="505481" cy="50548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398409" y="942386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5570144" y="1111993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5398409" y="1281600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5231213" y="940528"/>
                <a:ext cx="505481" cy="510000"/>
                <a:chOff x="5231213" y="940528"/>
                <a:chExt cx="505481" cy="510000"/>
              </a:xfrm>
            </p:grpSpPr>
            <p:cxnSp>
              <p:nvCxnSpPr>
                <p:cNvPr id="235" name="直線接點 234"/>
                <p:cNvCxnSpPr/>
                <p:nvPr/>
              </p:nvCxnSpPr>
              <p:spPr>
                <a:xfrm>
                  <a:off x="5231213" y="1113374"/>
                  <a:ext cx="505481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線接點 235"/>
                <p:cNvCxnSpPr/>
                <p:nvPr/>
              </p:nvCxnSpPr>
              <p:spPr>
                <a:xfrm>
                  <a:off x="5231213" y="1281868"/>
                  <a:ext cx="505481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接點 242"/>
                <p:cNvCxnSpPr/>
                <p:nvPr/>
              </p:nvCxnSpPr>
              <p:spPr>
                <a:xfrm>
                  <a:off x="5398409" y="940528"/>
                  <a:ext cx="0" cy="5100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接點 243"/>
                <p:cNvCxnSpPr/>
                <p:nvPr/>
              </p:nvCxnSpPr>
              <p:spPr>
                <a:xfrm>
                  <a:off x="5565605" y="940528"/>
                  <a:ext cx="0" cy="5100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矩形 246"/>
                <p:cNvSpPr/>
                <p:nvPr/>
              </p:nvSpPr>
              <p:spPr>
                <a:xfrm>
                  <a:off x="5231213" y="942788"/>
                  <a:ext cx="505481" cy="505481"/>
                </a:xfrm>
                <a:prstGeom prst="rect">
                  <a:avLst/>
                </a:prstGeom>
                <a:noFill/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9" name="群組 18"/>
            <p:cNvGrpSpPr/>
            <p:nvPr/>
          </p:nvGrpSpPr>
          <p:grpSpPr>
            <a:xfrm>
              <a:off x="2014726" y="3229458"/>
              <a:ext cx="432000" cy="432000"/>
              <a:chOff x="6069720" y="943411"/>
              <a:chExt cx="505820" cy="510000"/>
            </a:xfrm>
          </p:grpSpPr>
          <p:sp>
            <p:nvSpPr>
              <p:cNvPr id="254" name="矩形 253"/>
              <p:cNvSpPr/>
              <p:nvPr/>
            </p:nvSpPr>
            <p:spPr>
              <a:xfrm>
                <a:off x="6069720" y="945671"/>
                <a:ext cx="505481" cy="50548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6236916" y="1113033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6408651" y="1113033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6071816" y="1113033"/>
                <a:ext cx="166889" cy="165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58" name="群組 257"/>
              <p:cNvGrpSpPr/>
              <p:nvPr/>
            </p:nvGrpSpPr>
            <p:grpSpPr>
              <a:xfrm>
                <a:off x="6069720" y="943411"/>
                <a:ext cx="505481" cy="510000"/>
                <a:chOff x="5231213" y="940528"/>
                <a:chExt cx="505481" cy="510000"/>
              </a:xfrm>
            </p:grpSpPr>
            <p:cxnSp>
              <p:nvCxnSpPr>
                <p:cNvPr id="259" name="直線接點 258"/>
                <p:cNvCxnSpPr/>
                <p:nvPr/>
              </p:nvCxnSpPr>
              <p:spPr>
                <a:xfrm>
                  <a:off x="5231213" y="1113374"/>
                  <a:ext cx="505481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線接點 259"/>
                <p:cNvCxnSpPr/>
                <p:nvPr/>
              </p:nvCxnSpPr>
              <p:spPr>
                <a:xfrm>
                  <a:off x="5231213" y="1281868"/>
                  <a:ext cx="505481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線接點 260"/>
                <p:cNvCxnSpPr/>
                <p:nvPr/>
              </p:nvCxnSpPr>
              <p:spPr>
                <a:xfrm>
                  <a:off x="5398409" y="940528"/>
                  <a:ext cx="0" cy="5100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線接點 261"/>
                <p:cNvCxnSpPr/>
                <p:nvPr/>
              </p:nvCxnSpPr>
              <p:spPr>
                <a:xfrm>
                  <a:off x="5565605" y="940528"/>
                  <a:ext cx="0" cy="51000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矩形 262"/>
                <p:cNvSpPr/>
                <p:nvPr/>
              </p:nvSpPr>
              <p:spPr>
                <a:xfrm>
                  <a:off x="5231213" y="942788"/>
                  <a:ext cx="505481" cy="505481"/>
                </a:xfrm>
                <a:prstGeom prst="rect">
                  <a:avLst/>
                </a:prstGeom>
                <a:noFill/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cxnSp>
        <p:nvCxnSpPr>
          <p:cNvPr id="23" name="直線接點 22"/>
          <p:cNvCxnSpPr/>
          <p:nvPr/>
        </p:nvCxnSpPr>
        <p:spPr>
          <a:xfrm>
            <a:off x="4200525" y="771525"/>
            <a:ext cx="0" cy="4057650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群組 58"/>
          <p:cNvGrpSpPr/>
          <p:nvPr/>
        </p:nvGrpSpPr>
        <p:grpSpPr>
          <a:xfrm>
            <a:off x="2357481" y="3930794"/>
            <a:ext cx="892800" cy="892581"/>
            <a:chOff x="2357481" y="3930794"/>
            <a:chExt cx="928557" cy="892581"/>
          </a:xfrm>
        </p:grpSpPr>
        <p:sp>
          <p:nvSpPr>
            <p:cNvPr id="24" name="矩形 23"/>
            <p:cNvSpPr/>
            <p:nvPr/>
          </p:nvSpPr>
          <p:spPr>
            <a:xfrm>
              <a:off x="2357481" y="3930794"/>
              <a:ext cx="928557" cy="892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6" name="群組 55"/>
            <p:cNvGrpSpPr/>
            <p:nvPr/>
          </p:nvGrpSpPr>
          <p:grpSpPr>
            <a:xfrm>
              <a:off x="2622713" y="4064403"/>
              <a:ext cx="526784" cy="628845"/>
              <a:chOff x="2622713" y="4064403"/>
              <a:chExt cx="526784" cy="628845"/>
            </a:xfrm>
          </p:grpSpPr>
          <p:sp>
            <p:nvSpPr>
              <p:cNvPr id="46" name="矩形 45"/>
              <p:cNvSpPr/>
              <p:nvPr/>
            </p:nvSpPr>
            <p:spPr>
              <a:xfrm flipH="1">
                <a:off x="2622713" y="4064403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5" name="矩形 304"/>
              <p:cNvSpPr/>
              <p:nvPr/>
            </p:nvSpPr>
            <p:spPr>
              <a:xfrm flipH="1">
                <a:off x="2754445" y="4064403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 flipH="1">
                <a:off x="2886178" y="4064403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7" name="矩形 306"/>
              <p:cNvSpPr/>
              <p:nvPr/>
            </p:nvSpPr>
            <p:spPr>
              <a:xfrm flipH="1">
                <a:off x="2622713" y="4571729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 flipH="1">
                <a:off x="2754445" y="4571729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9" name="矩形 308"/>
              <p:cNvSpPr/>
              <p:nvPr/>
            </p:nvSpPr>
            <p:spPr>
              <a:xfrm flipH="1">
                <a:off x="2886178" y="4571729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1" name="矩形 360"/>
              <p:cNvSpPr/>
              <p:nvPr/>
            </p:nvSpPr>
            <p:spPr>
              <a:xfrm flipH="1">
                <a:off x="3021122" y="4192059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2" name="矩形 361"/>
              <p:cNvSpPr/>
              <p:nvPr/>
            </p:nvSpPr>
            <p:spPr>
              <a:xfrm flipH="1">
                <a:off x="2889763" y="4318754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3" name="矩形 362"/>
              <p:cNvSpPr/>
              <p:nvPr/>
            </p:nvSpPr>
            <p:spPr>
              <a:xfrm flipH="1">
                <a:off x="3020389" y="4445449"/>
                <a:ext cx="128375" cy="1215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2357481" y="3930794"/>
              <a:ext cx="928557" cy="892581"/>
              <a:chOff x="2357481" y="3930794"/>
              <a:chExt cx="928557" cy="892581"/>
            </a:xfrm>
          </p:grpSpPr>
          <p:cxnSp>
            <p:nvCxnSpPr>
              <p:cNvPr id="278" name="直線接點 277"/>
              <p:cNvCxnSpPr/>
              <p:nvPr/>
            </p:nvCxnSpPr>
            <p:spPr>
              <a:xfrm>
                <a:off x="2357481" y="4061288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接點 278"/>
              <p:cNvCxnSpPr/>
              <p:nvPr/>
            </p:nvCxnSpPr>
            <p:spPr>
              <a:xfrm>
                <a:off x="2357481" y="4188303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接點 279"/>
              <p:cNvCxnSpPr/>
              <p:nvPr/>
            </p:nvCxnSpPr>
            <p:spPr>
              <a:xfrm>
                <a:off x="2357481" y="4315318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接點 280"/>
              <p:cNvCxnSpPr/>
              <p:nvPr/>
            </p:nvCxnSpPr>
            <p:spPr>
              <a:xfrm>
                <a:off x="2357481" y="4442333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接點 281"/>
              <p:cNvCxnSpPr/>
              <p:nvPr/>
            </p:nvCxnSpPr>
            <p:spPr>
              <a:xfrm>
                <a:off x="2357481" y="4569348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線接點 282"/>
              <p:cNvCxnSpPr/>
              <p:nvPr/>
            </p:nvCxnSpPr>
            <p:spPr>
              <a:xfrm>
                <a:off x="2357481" y="4696363"/>
                <a:ext cx="928557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線接點 283"/>
              <p:cNvCxnSpPr/>
              <p:nvPr/>
            </p:nvCxnSpPr>
            <p:spPr>
              <a:xfrm>
                <a:off x="248983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線接點 286"/>
              <p:cNvCxnSpPr/>
              <p:nvPr/>
            </p:nvCxnSpPr>
            <p:spPr>
              <a:xfrm>
                <a:off x="262218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線接點 287"/>
              <p:cNvCxnSpPr/>
              <p:nvPr/>
            </p:nvCxnSpPr>
            <p:spPr>
              <a:xfrm>
                <a:off x="275453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線接點 288"/>
              <p:cNvCxnSpPr/>
              <p:nvPr/>
            </p:nvCxnSpPr>
            <p:spPr>
              <a:xfrm>
                <a:off x="288688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線接點 289"/>
              <p:cNvCxnSpPr/>
              <p:nvPr/>
            </p:nvCxnSpPr>
            <p:spPr>
              <a:xfrm>
                <a:off x="301923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線接點 290"/>
              <p:cNvCxnSpPr/>
              <p:nvPr/>
            </p:nvCxnSpPr>
            <p:spPr>
              <a:xfrm>
                <a:off x="3151581" y="3934273"/>
                <a:ext cx="0" cy="889102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矩形 300"/>
              <p:cNvSpPr/>
              <p:nvPr/>
            </p:nvSpPr>
            <p:spPr>
              <a:xfrm>
                <a:off x="2357481" y="3930794"/>
                <a:ext cx="928557" cy="892581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66" name="圓角矩形 365"/>
          <p:cNvSpPr/>
          <p:nvPr/>
        </p:nvSpPr>
        <p:spPr>
          <a:xfrm>
            <a:off x="4351691" y="2095164"/>
            <a:ext cx="4704688" cy="1547282"/>
          </a:xfrm>
          <a:prstGeom prst="roundRect">
            <a:avLst>
              <a:gd name="adj" fmla="val 2882"/>
            </a:avLst>
          </a:prstGeom>
          <a:gradFill>
            <a:gsLst>
              <a:gs pos="2900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Convolutional Layer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518" name="群組 517"/>
          <p:cNvGrpSpPr/>
          <p:nvPr/>
        </p:nvGrpSpPr>
        <p:grpSpPr>
          <a:xfrm>
            <a:off x="5785003" y="1199374"/>
            <a:ext cx="1838065" cy="440029"/>
            <a:chOff x="5785003" y="1199374"/>
            <a:chExt cx="1838065" cy="440029"/>
          </a:xfrm>
        </p:grpSpPr>
        <p:sp>
          <p:nvSpPr>
            <p:cNvPr id="364" name="圓角矩形 363"/>
            <p:cNvSpPr/>
            <p:nvPr/>
          </p:nvSpPr>
          <p:spPr>
            <a:xfrm>
              <a:off x="5785003" y="1199374"/>
              <a:ext cx="1838065" cy="335280"/>
            </a:xfrm>
            <a:prstGeom prst="roundRect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Activation Layer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直線單箭頭接點 366"/>
            <p:cNvCxnSpPr>
              <a:stCxn id="61" idx="0"/>
              <a:endCxn id="364" idx="2"/>
            </p:cNvCxnSpPr>
            <p:nvPr/>
          </p:nvCxnSpPr>
          <p:spPr>
            <a:xfrm flipV="1">
              <a:off x="6704035" y="1534654"/>
              <a:ext cx="1" cy="104749"/>
            </a:xfrm>
            <a:prstGeom prst="straightConnector1">
              <a:avLst/>
            </a:prstGeom>
            <a:ln w="25400">
              <a:solidFill>
                <a:schemeClr val="accent3">
                  <a:lumMod val="7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7" name="群組 516"/>
          <p:cNvGrpSpPr/>
          <p:nvPr/>
        </p:nvGrpSpPr>
        <p:grpSpPr>
          <a:xfrm>
            <a:off x="4351691" y="1639403"/>
            <a:ext cx="4704688" cy="455761"/>
            <a:chOff x="4351691" y="1639403"/>
            <a:chExt cx="4704688" cy="455761"/>
          </a:xfrm>
        </p:grpSpPr>
        <p:sp>
          <p:nvSpPr>
            <p:cNvPr id="61" name="圓角矩形 60"/>
            <p:cNvSpPr/>
            <p:nvPr/>
          </p:nvSpPr>
          <p:spPr>
            <a:xfrm>
              <a:off x="4351691" y="1639403"/>
              <a:ext cx="4704688" cy="335280"/>
            </a:xfrm>
            <a:prstGeom prst="roundRect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Fully connected, Pooling, Dropout ., etc.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線單箭頭接點 62"/>
            <p:cNvCxnSpPr>
              <a:stCxn id="366" idx="0"/>
              <a:endCxn id="61" idx="2"/>
            </p:cNvCxnSpPr>
            <p:nvPr/>
          </p:nvCxnSpPr>
          <p:spPr>
            <a:xfrm flipV="1">
              <a:off x="6704035" y="1974683"/>
              <a:ext cx="0" cy="120481"/>
            </a:xfrm>
            <a:prstGeom prst="straightConnector1">
              <a:avLst/>
            </a:prstGeom>
            <a:ln w="25400">
              <a:solidFill>
                <a:schemeClr val="accent3">
                  <a:lumMod val="7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0" name="群組 519"/>
          <p:cNvGrpSpPr/>
          <p:nvPr/>
        </p:nvGrpSpPr>
        <p:grpSpPr>
          <a:xfrm>
            <a:off x="5765247" y="771525"/>
            <a:ext cx="1898072" cy="427849"/>
            <a:chOff x="5765247" y="771525"/>
            <a:chExt cx="1898072" cy="427849"/>
          </a:xfrm>
        </p:grpSpPr>
        <p:cxnSp>
          <p:nvCxnSpPr>
            <p:cNvPr id="368" name="直線單箭頭接點 367"/>
            <p:cNvCxnSpPr>
              <a:stCxn id="364" idx="0"/>
            </p:cNvCxnSpPr>
            <p:nvPr/>
          </p:nvCxnSpPr>
          <p:spPr>
            <a:xfrm flipV="1">
              <a:off x="6704036" y="1092266"/>
              <a:ext cx="0" cy="107108"/>
            </a:xfrm>
            <a:prstGeom prst="straightConnector1">
              <a:avLst/>
            </a:prstGeom>
            <a:ln w="25400">
              <a:solidFill>
                <a:schemeClr val="accent3">
                  <a:lumMod val="7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文字方塊 518"/>
            <p:cNvSpPr txBox="1"/>
            <p:nvPr/>
          </p:nvSpPr>
          <p:spPr>
            <a:xfrm>
              <a:off x="5765247" y="771525"/>
              <a:ext cx="18980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rgbClr val="C00000"/>
                  </a:solidFill>
                  <a:latin typeface="Calibri"/>
                  <a:cs typeface="Calibri"/>
                </a:rPr>
                <a:t>Class = Digit 3</a:t>
              </a:r>
              <a:endParaRPr lang="zh-TW" altLang="en-US" sz="1500" b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21" name="圓角矩形圖說文字 520"/>
          <p:cNvSpPr/>
          <p:nvPr/>
        </p:nvSpPr>
        <p:spPr>
          <a:xfrm>
            <a:off x="4220951" y="718139"/>
            <a:ext cx="1490427" cy="820778"/>
          </a:xfrm>
          <a:prstGeom prst="wedgeRoundRectCallout">
            <a:avLst>
              <a:gd name="adj1" fmla="val 60029"/>
              <a:gd name="adj2" fmla="val 35480"/>
              <a:gd name="adj3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r>
              <a:rPr lang="en-US" altLang="zh-TW" sz="1200" b="1" dirty="0"/>
              <a:t>Digit 3</a:t>
            </a:r>
            <a:br>
              <a:rPr lang="en-US" altLang="zh-TW" sz="1200" dirty="0"/>
            </a:br>
            <a:r>
              <a:rPr lang="en-US" altLang="zh-TW" sz="1200" dirty="0"/>
              <a:t>= 2 curved parts</a:t>
            </a:r>
            <a:br>
              <a:rPr lang="en-US" altLang="zh-TW" sz="1200" dirty="0"/>
            </a:br>
            <a:r>
              <a:rPr lang="en-US" altLang="zh-TW" sz="1200" dirty="0"/>
              <a:t>+ 2 horizontal line</a:t>
            </a:r>
            <a:br>
              <a:rPr lang="en-US" altLang="zh-TW" sz="1200" dirty="0"/>
            </a:br>
            <a:r>
              <a:rPr lang="en-US" altLang="zh-TW" sz="1200" dirty="0"/>
              <a:t>…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391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7284E-6 L 0.06649 -0.053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L 0.0665 -0.0533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8.64198E-7 L 0.06649 -0.053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0.0665 -0.053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022E-16 L 0.06649 -0.053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9.87654E-7 L 0.06771 -0.0546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06771 -0.05463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0.0677 -0.05463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0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000"/>
                            </p:stCondLst>
                            <p:childTnLst>
                              <p:par>
                                <p:cTn id="1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7 L 0.06771 -0.05463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0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80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0.06771 -0.0546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00"/>
                            </p:stCondLst>
                            <p:childTnLst>
                              <p:par>
                                <p:cTn id="18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"/>
                            </p:stCondLst>
                            <p:childTnLst>
                              <p:par>
                                <p:cTn id="18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200"/>
                            </p:stCondLst>
                            <p:childTnLst>
                              <p:par>
                                <p:cTn id="19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360" grpId="0" animBg="1"/>
      <p:bldP spid="637" grpId="0" animBg="1"/>
      <p:bldP spid="638" grpId="0" animBg="1"/>
      <p:bldP spid="749" grpId="0" animBg="1"/>
      <p:bldP spid="750" grpId="0" animBg="1"/>
      <p:bldP spid="366" grpId="0" animBg="1"/>
      <p:bldP spid="5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AA666-B62B-9C4A-AD7D-9647672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24660-4AD5-394F-AD96-ACF52B872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/>
              <a:t>Lab 1.</a:t>
            </a:r>
            <a:r>
              <a:rPr kumimoji="1" lang="en-US" altLang="zh-TW" dirty="0"/>
              <a:t> Recap of Neural Network</a:t>
            </a:r>
          </a:p>
          <a:p>
            <a:r>
              <a:rPr kumimoji="1" lang="en-US" altLang="zh-TW" b="1" dirty="0"/>
              <a:t>Lab 2.</a:t>
            </a:r>
            <a:r>
              <a:rPr kumimoji="1" lang="en-US" altLang="zh-TW" dirty="0"/>
              <a:t> Convolutional Neural Network</a:t>
            </a:r>
          </a:p>
          <a:p>
            <a:r>
              <a:rPr kumimoji="1" lang="en-US" altLang="zh-TW" b="1" dirty="0"/>
              <a:t>Lab 3.</a:t>
            </a:r>
            <a:r>
              <a:rPr kumimoji="1" lang="en-US" altLang="zh-TW" dirty="0"/>
              <a:t> Transfer Learning with Pre-trained Model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58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Mask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Dimension relationship between input and output:</a:t>
                </a:r>
              </a:p>
              <a:p>
                <a:r>
                  <a:rPr lang="en-US" altLang="zh-TW" b="1" dirty="0"/>
                  <a:t>Example 1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dirty="0"/>
                  <a:t>Mask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Image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7×7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Padding size: 0</a:t>
                </a:r>
              </a:p>
              <a:p>
                <a:pPr lvl="1"/>
                <a:r>
                  <a:rPr lang="en-US" altLang="zh-TW" dirty="0"/>
                  <a:t>Stride size: 1</a:t>
                </a:r>
              </a:p>
              <a:p>
                <a:pPr lvl="2"/>
                <a:r>
                  <a:rPr lang="en-US" altLang="zh-TW" dirty="0"/>
                  <a:t>No ignorance or skip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Output dimension: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0" t="-1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601737" y="1230583"/>
          <a:ext cx="2520000" cy="252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20278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28807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0711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812368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017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73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19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88919"/>
                  </a:ext>
                </a:extLst>
              </a:tr>
            </a:tbl>
          </a:graphicData>
        </a:graphic>
      </p:graphicFrame>
      <p:cxnSp>
        <p:nvCxnSpPr>
          <p:cNvPr id="7" name="直線單箭頭接點 6"/>
          <p:cNvCxnSpPr/>
          <p:nvPr/>
        </p:nvCxnSpPr>
        <p:spPr>
          <a:xfrm>
            <a:off x="7731512" y="2408663"/>
            <a:ext cx="108000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7638586" y="1230583"/>
            <a:ext cx="0" cy="108000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731512" y="2486722"/>
                <a:ext cx="108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C00000"/>
                    </a:solidFill>
                    <a:latin typeface="Calibri"/>
                    <a:cs typeface="Calibri"/>
                  </a:rPr>
                  <a:t>Mask size</a:t>
                </a:r>
                <a:endParaRPr lang="en-US" altLang="zh-TW" sz="1600" b="0" i="1" dirty="0">
                  <a:solidFill>
                    <a:srgbClr val="C00000"/>
                  </a:solidFill>
                  <a:latin typeface="Cambria Math" panose="02040503050406030204" pitchFamily="18" charset="0"/>
                  <a:cs typeface="Calibri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3×3</m:t>
                      </m:r>
                    </m:oMath>
                  </m:oMathPara>
                </a14:m>
                <a:endParaRPr lang="zh-TW" altLang="en-US" sz="1600" dirty="0">
                  <a:solidFill>
                    <a:srgbClr val="C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512" y="2486722"/>
                <a:ext cx="1080000" cy="58477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>
            <a:off x="4601737" y="3816986"/>
            <a:ext cx="252000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41434" y="3895045"/>
                <a:ext cx="108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Image size</a:t>
                </a:r>
                <a:endParaRPr lang="en-US" altLang="zh-TW" sz="1600" b="0" i="1" dirty="0">
                  <a:solidFill>
                    <a:srgbClr val="C00000"/>
                  </a:solidFill>
                  <a:latin typeface="Cambria Math" panose="02040503050406030204" pitchFamily="18" charset="0"/>
                  <a:cs typeface="Calibri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7×7</m:t>
                      </m:r>
                    </m:oMath>
                  </m:oMathPara>
                </a14:m>
                <a:endParaRPr lang="zh-TW" altLang="en-US" sz="1600" dirty="0">
                  <a:solidFill>
                    <a:srgbClr val="C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434" y="3895045"/>
                <a:ext cx="1080000" cy="584775"/>
              </a:xfrm>
              <a:prstGeom prst="rect">
                <a:avLst/>
              </a:prstGeom>
              <a:blipFill>
                <a:blip r:embed="rId4"/>
                <a:stretch>
                  <a:fillRect l="-565" t="-3125" r="-1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4523911" y="1230583"/>
            <a:ext cx="0" cy="252000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4601737" y="1230583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4601737" y="1591756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601737" y="1952929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/>
          </p:nvPr>
        </p:nvGraphicFramePr>
        <p:xfrm>
          <a:off x="4601737" y="2314102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/>
          </p:nvPr>
        </p:nvGraphicFramePr>
        <p:xfrm>
          <a:off x="4601737" y="2675276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7731512" y="1230583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4.19753E-6 L 0.03941 4.19753E-6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1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941 4.19753E-6 L 0.07864 4.19753E-6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2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64 4.19753E-6 L 0.11823 4.19753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823 4.19753E-6 L 0.15746 4.19753E-6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4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4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4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3.82716E-6 L 0.03941 3.82716E-6 " pathEditMode="relative" rAng="0" ptsTypes="AA">
                                      <p:cBhvr>
                                        <p:cTn id="2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9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941 3.82716E-6 L 0.07864 3.82716E-6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6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64 3.82716E-6 L 0.11823 3.82716E-6 " pathEditMode="relative" rAng="0" ptsTypes="AA">
                                      <p:cBhvr>
                                        <p:cTn id="3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7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823 3.82716E-6 L 0.15746 3.82716E-6 " pathEditMode="relative" rAng="0" ptsTypes="AA">
                                      <p:cBhvr>
                                        <p:cTn id="3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8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8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2.09877E-6 L 0.03941 2.09877E-6 " pathEditMode="relative" rAng="0" ptsTypes="AA">
                                      <p:cBhvr>
                                        <p:cTn id="4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90"/>
                            </p:stCondLst>
                            <p:childTnLst>
                              <p:par>
                                <p:cTn id="47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941 2.09877E-6 L 0.07864 2.09877E-6 " pathEditMode="relative" rAng="0" ptsTypes="AA">
                                      <p:cBhvr>
                                        <p:cTn id="4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0"/>
                            </p:stCondLst>
                            <p:childTnLst>
                              <p:par>
                                <p:cTn id="50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64 2.09877E-6 L 0.11823 2.09877E-6 " pathEditMode="relative" rAng="0" ptsTypes="AA">
                                      <p:cBhvr>
                                        <p:cTn id="5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10"/>
                            </p:stCondLst>
                            <p:childTnLst>
                              <p:par>
                                <p:cTn id="53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823 2.09877E-6 L 0.15746 2.09877E-6 " pathEditMode="relative" rAng="0" ptsTypes="AA">
                                      <p:cBhvr>
                                        <p:cTn id="5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12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2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620"/>
                            </p:stCondLst>
                            <p:childTnLst>
                              <p:par>
                                <p:cTn id="62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1.7284E-6 L 0.03941 1.7284E-6 " pathEditMode="relative" rAng="0" ptsTypes="AA">
                                      <p:cBhvr>
                                        <p:cTn id="63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30"/>
                            </p:stCondLst>
                            <p:childTnLst>
                              <p:par>
                                <p:cTn id="6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941 1.7284E-6 L 0.07864 1.7284E-6 " pathEditMode="relative" rAng="0" ptsTypes="AA">
                                      <p:cBhvr>
                                        <p:cTn id="6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640"/>
                            </p:stCondLst>
                            <p:childTnLst>
                              <p:par>
                                <p:cTn id="68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64 1.7284E-6 L 0.11823 1.7284E-6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15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823 1.7284E-6 L 0.15746 1.7284E-6 " pathEditMode="relative" rAng="0" ptsTypes="AA">
                                      <p:cBhvr>
                                        <p:cTn id="7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66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160"/>
                            </p:stCondLst>
                            <p:childTnLst>
                              <p:par>
                                <p:cTn id="80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1.11022E-16 L 0.03941 1.11022E-16 " pathEditMode="relative" rAng="0" ptsTypes="AA">
                                      <p:cBhvr>
                                        <p:cTn id="8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670"/>
                            </p:stCondLst>
                            <p:childTnLst>
                              <p:par>
                                <p:cTn id="83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941 1.11022E-16 L 0.07864 1.11022E-16 " pathEditMode="relative" rAng="0" ptsTypes="AA">
                                      <p:cBhvr>
                                        <p:cTn id="8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180"/>
                            </p:stCondLst>
                            <p:childTnLst>
                              <p:par>
                                <p:cTn id="86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64 1.11022E-16 L 0.11823 1.11022E-16 " pathEditMode="relative" rAng="0" ptsTypes="AA">
                                      <p:cBhvr>
                                        <p:cTn id="8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690"/>
                            </p:stCondLst>
                            <p:childTnLst>
                              <p:par>
                                <p:cTn id="89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823 1.11022E-16 L 0.15746 1.11022E-16 " pathEditMode="relative" rAng="0" ptsTypes="AA">
                                      <p:cBhvr>
                                        <p:cTn id="9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2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Mask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Dimension relationship between input and output:</a:t>
                </a:r>
              </a:p>
              <a:p>
                <a:r>
                  <a:rPr lang="en-US" altLang="zh-TW" b="1" dirty="0"/>
                  <a:t>Example 2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dirty="0"/>
                  <a:t>Mask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Image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7×7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Padding size: 0</a:t>
                </a:r>
              </a:p>
              <a:p>
                <a:pPr lvl="1"/>
                <a:r>
                  <a:rPr lang="en-US" altLang="zh-TW" dirty="0"/>
                  <a:t>Stride size: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2</a:t>
                </a:r>
              </a:p>
              <a:p>
                <a:pPr lvl="2"/>
                <a:r>
                  <a:rPr lang="en-US" altLang="zh-TW" dirty="0"/>
                  <a:t>Skip 1 pixel for each time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Output dimension: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i="1" smtClean="0">
                        <a:solidFill>
                          <a:srgbClr val="E6001C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0" t="-1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601737" y="1230583"/>
          <a:ext cx="2520000" cy="252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20278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28807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0711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812368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017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73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19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88919"/>
                  </a:ext>
                </a:extLst>
              </a:tr>
            </a:tbl>
          </a:graphicData>
        </a:graphic>
      </p:graphicFrame>
      <p:cxnSp>
        <p:nvCxnSpPr>
          <p:cNvPr id="7" name="直線單箭頭接點 6"/>
          <p:cNvCxnSpPr/>
          <p:nvPr/>
        </p:nvCxnSpPr>
        <p:spPr>
          <a:xfrm>
            <a:off x="7731512" y="2408663"/>
            <a:ext cx="108000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7638586" y="1230583"/>
            <a:ext cx="0" cy="108000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731512" y="2486722"/>
                <a:ext cx="108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C00000"/>
                    </a:solidFill>
                    <a:latin typeface="Calibri"/>
                    <a:cs typeface="Calibri"/>
                  </a:rPr>
                  <a:t>Mask size</a:t>
                </a:r>
                <a:endParaRPr lang="en-US" altLang="zh-TW" sz="1600" b="0" i="1" dirty="0">
                  <a:solidFill>
                    <a:srgbClr val="C00000"/>
                  </a:solidFill>
                  <a:latin typeface="Cambria Math" panose="02040503050406030204" pitchFamily="18" charset="0"/>
                  <a:cs typeface="Calibri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3×3</m:t>
                      </m:r>
                    </m:oMath>
                  </m:oMathPara>
                </a14:m>
                <a:endParaRPr lang="zh-TW" altLang="en-US" sz="1600" dirty="0">
                  <a:solidFill>
                    <a:srgbClr val="C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512" y="2486722"/>
                <a:ext cx="1080000" cy="58477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>
            <a:off x="4601737" y="3816986"/>
            <a:ext cx="252000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41434" y="3895045"/>
                <a:ext cx="108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Image size</a:t>
                </a:r>
                <a:endParaRPr lang="en-US" altLang="zh-TW" sz="1600" b="0" i="1" dirty="0">
                  <a:solidFill>
                    <a:srgbClr val="C00000"/>
                  </a:solidFill>
                  <a:latin typeface="Cambria Math" panose="02040503050406030204" pitchFamily="18" charset="0"/>
                  <a:cs typeface="Calibri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7×7</m:t>
                      </m:r>
                    </m:oMath>
                  </m:oMathPara>
                </a14:m>
                <a:endParaRPr lang="zh-TW" altLang="en-US" sz="1600" dirty="0">
                  <a:solidFill>
                    <a:srgbClr val="C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434" y="3895045"/>
                <a:ext cx="1080000" cy="584775"/>
              </a:xfrm>
              <a:prstGeom prst="rect">
                <a:avLst/>
              </a:prstGeom>
              <a:blipFill>
                <a:blip r:embed="rId4"/>
                <a:stretch>
                  <a:fillRect l="-565" t="-3125" r="-11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4523911" y="1230583"/>
            <a:ext cx="0" cy="252000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4593687" y="1230583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4593687" y="1946957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4593687" y="2663329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7731512" y="1230583"/>
          <a:ext cx="1080000" cy="108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6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4.19753E-6 L 0.07882 4.19753E-6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1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82 4.19753E-6 L 0.15694 4.19753E-6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2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33333E-6 L 0.07882 -3.33333E-6 " pathEditMode="relative" rAng="0" ptsTypes="AA">
                                      <p:cBhvr>
                                        <p:cTn id="21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3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82 -3.33333E-6 L 0.15694 -3.33333E-6 " pathEditMode="relative" rAng="0" ptsTypes="AA">
                                      <p:cBhvr>
                                        <p:cTn id="2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4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4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4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4.93827E-7 L 0.07882 4.93827E-7 " pathEditMode="relative" rAng="0" ptsTypes="AA">
                                      <p:cBhvr>
                                        <p:cTn id="3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882 4.93827E-7 L 0.15694 4.93827E-7 " pathEditMode="relative" rAng="0" ptsTypes="AA">
                                      <p:cBhvr>
                                        <p:cTn id="3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6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Mask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42" y="675823"/>
            <a:ext cx="8795657" cy="454477"/>
          </a:xfrm>
        </p:spPr>
        <p:txBody>
          <a:bodyPr/>
          <a:lstStyle/>
          <a:p>
            <a:r>
              <a:rPr lang="en-US" altLang="zh-TW" dirty="0"/>
              <a:t>Dimension relationship between input and output: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4542970" y="1119414"/>
            <a:ext cx="4185558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SzTx/>
              <a:buFont typeface="Arial" charset="0"/>
              <a:buChar char="•"/>
              <a:tabLst/>
              <a:defRPr sz="2400" kern="1200" baseline="0">
                <a:solidFill>
                  <a:schemeClr val="tx1"/>
                </a:solidFill>
                <a:latin typeface="Calibri"/>
                <a:ea typeface="微軟正黑體" panose="020B0604030504040204" pitchFamily="34" charset="-120"/>
                <a:cs typeface="Calibri"/>
              </a:defRPr>
            </a:lvl1pPr>
            <a:lvl2pPr marL="742950" marR="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SzTx/>
              <a:buFont typeface="Arial" charset="0"/>
              <a:buChar char="–"/>
              <a:tabLst/>
              <a:defRPr sz="2000" kern="1200" baseline="0">
                <a:solidFill>
                  <a:schemeClr val="tx1"/>
                </a:solidFill>
                <a:latin typeface="Calibri"/>
                <a:ea typeface="微軟正黑體" panose="020B0604030504040204" pitchFamily="34" charset="-120"/>
                <a:cs typeface="Calibri"/>
              </a:defRPr>
            </a:lvl2pPr>
            <a:lvl3pPr marL="11430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SzTx/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Calibri"/>
                <a:ea typeface="微軟正黑體" panose="020B0604030504040204" pitchFamily="34" charset="-120"/>
                <a:cs typeface="Calibri"/>
              </a:defRPr>
            </a:lvl3pPr>
            <a:lvl4pPr marL="16002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SzTx/>
              <a:buFont typeface="Arial" charset="0"/>
              <a:buChar char="–"/>
              <a:tabLst/>
              <a:defRPr sz="1600" kern="1200" baseline="0">
                <a:solidFill>
                  <a:schemeClr val="tx1"/>
                </a:solidFill>
                <a:latin typeface="Calibri"/>
                <a:ea typeface="微軟正黑體" panose="020B0604030504040204" pitchFamily="34" charset="-120"/>
                <a:cs typeface="Calibri"/>
              </a:defRPr>
            </a:lvl4pPr>
            <a:lvl5pPr marL="20574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SzTx/>
              <a:buFont typeface="Arial" charset="0"/>
              <a:buChar char="»"/>
              <a:tabLst/>
              <a:defRPr sz="1600" kern="1200" baseline="0">
                <a:solidFill>
                  <a:schemeClr val="tx1"/>
                </a:solidFill>
                <a:latin typeface="Calibri"/>
                <a:ea typeface="微軟正黑體" panose="020B0604030504040204" pitchFamily="34" charset="-120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145142" y="1119414"/>
                <a:ext cx="4185558" cy="372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marR="0" indent="-3429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•"/>
                  <a:tabLst/>
                  <a:defRPr sz="24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1pPr>
                <a:lvl2pPr marL="742950" marR="0" indent="-28575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–"/>
                  <a:tabLst/>
                  <a:defRPr sz="20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2pPr>
                <a:lvl3pPr marL="11430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•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3pPr>
                <a:lvl4pPr marL="16002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–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4pPr>
                <a:lvl5pPr marL="20574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»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/>
                  <a:t>Example 3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dirty="0"/>
                  <a:t>Mask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Image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320×320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Padding size: 2</a:t>
                </a:r>
              </a:p>
              <a:p>
                <a:pPr lvl="1"/>
                <a:r>
                  <a:rPr lang="en-US" altLang="zh-TW" dirty="0"/>
                  <a:t>Stride size: 1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Output size: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𝟑𝟐𝟎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𝟑𝟐𝟎</m:t>
                    </m:r>
                  </m:oMath>
                </a14:m>
                <a:endParaRPr lang="en-US" altLang="zh-TW" b="1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320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−5+2×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+1=320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142" y="1119414"/>
                <a:ext cx="4185558" cy="3721100"/>
              </a:xfrm>
              <a:prstGeom prst="rect">
                <a:avLst/>
              </a:prstGeom>
              <a:blipFill>
                <a:blip r:embed="rId2"/>
                <a:stretch>
                  <a:fillRect l="-2041" t="-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06008" y="1584777"/>
                <a:ext cx="2581604" cy="1156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Calibri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𝑆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+1</m:t>
                      </m:r>
                    </m:oMath>
                  </m:oMathPara>
                </a14:m>
                <a:endParaRPr lang="en-US" altLang="zh-TW" sz="20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+2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𝑆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+1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008" y="1584777"/>
                <a:ext cx="2581604" cy="1156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圖說文字 8"/>
              <p:cNvSpPr/>
              <p:nvPr/>
            </p:nvSpPr>
            <p:spPr>
              <a:xfrm>
                <a:off x="5106008" y="2952750"/>
                <a:ext cx="3470728" cy="1898650"/>
              </a:xfrm>
              <a:prstGeom prst="wedgeRoundRectCallout">
                <a:avLst>
                  <a:gd name="adj1" fmla="val -20467"/>
                  <a:gd name="adj2" fmla="val -56700"/>
                  <a:gd name="adj3" fmla="val 16667"/>
                </a:avLst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/>
                  <a:t> : Width of next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: Width of current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/>
                  <a:t> : Mask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/>
                  <a:t> : Padding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 : Stride size</a:t>
                </a:r>
                <a:br>
                  <a:rPr lang="en-US" altLang="zh-TW" dirty="0"/>
                </a:br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圓角矩形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008" y="2952750"/>
                <a:ext cx="3470728" cy="1898650"/>
              </a:xfrm>
              <a:prstGeom prst="wedgeRoundRectCallout">
                <a:avLst>
                  <a:gd name="adj1" fmla="val -20467"/>
                  <a:gd name="adj2" fmla="val -5670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62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Mask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To compute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altLang="zh-TW" dirty="0"/>
                  <a:t>: </a:t>
                </a:r>
              </a:p>
              <a:p>
                <a:pPr lvl="1"/>
                <a:r>
                  <a:rPr lang="en-US" altLang="zh-TW" dirty="0"/>
                  <a:t>Input image: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Filter mask: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Output image: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0" t="-1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003563" y="2689111"/>
          <a:ext cx="2015999" cy="2016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74182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1792027819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3772880712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275071178"/>
                    </a:ext>
                  </a:extLst>
                </a:gridCol>
                <a:gridCol w="274182">
                  <a:extLst>
                    <a:ext uri="{9D8B030D-6E8A-4147-A177-3AD203B41FA5}">
                      <a16:colId xmlns:a16="http://schemas.microsoft.com/office/drawing/2014/main" val="118123689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017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7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219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  <a:endParaRPr lang="zh-TW" altLang="en-US" sz="9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8891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184406" y="2689111"/>
          <a:ext cx="864000" cy="864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824563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105249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76537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-1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0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+1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39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-1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0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solidFill>
                      <a:schemeClr val="accent3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+1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-1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0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dirty="0"/>
                        <a:t>+1</a:t>
                      </a:r>
                      <a:endParaRPr lang="zh-TW" altLang="en-US" sz="1200" b="1" dirty="0"/>
                    </a:p>
                  </a:txBody>
                  <a:tcPr marL="36000" marR="36000" marT="36000" marB="18000" anchor="b"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4652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011374" y="2689111"/>
          <a:ext cx="2015999" cy="2016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74182">
                  <a:extLst>
                    <a:ext uri="{9D8B030D-6E8A-4147-A177-3AD203B41FA5}">
                      <a16:colId xmlns:a16="http://schemas.microsoft.com/office/drawing/2014/main" val="3739171640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952780025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899703484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4026843531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691118877"/>
                    </a:ext>
                  </a:extLst>
                </a:gridCol>
                <a:gridCol w="293527">
                  <a:extLst>
                    <a:ext uri="{9D8B030D-6E8A-4147-A177-3AD203B41FA5}">
                      <a16:colId xmlns:a16="http://schemas.microsoft.com/office/drawing/2014/main" val="174509752"/>
                    </a:ext>
                  </a:extLst>
                </a:gridCol>
                <a:gridCol w="274182">
                  <a:extLst>
                    <a:ext uri="{9D8B030D-6E8A-4147-A177-3AD203B41FA5}">
                      <a16:colId xmlns:a16="http://schemas.microsoft.com/office/drawing/2014/main" val="148919016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442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48692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212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1175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431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384</a:t>
                      </a:r>
                      <a:endParaRPr lang="zh-TW" altLang="en-US" sz="105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05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262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5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63126"/>
                  </a:ext>
                </a:extLst>
              </a:tr>
            </a:tbl>
          </a:graphicData>
        </a:graphic>
      </p:graphicFrame>
      <p:grpSp>
        <p:nvGrpSpPr>
          <p:cNvPr id="33" name="群組 32"/>
          <p:cNvGrpSpPr/>
          <p:nvPr/>
        </p:nvGrpSpPr>
        <p:grpSpPr>
          <a:xfrm>
            <a:off x="422406" y="2689111"/>
            <a:ext cx="1626000" cy="1369948"/>
            <a:chOff x="422406" y="2689111"/>
            <a:chExt cx="1626000" cy="1369948"/>
          </a:xfrm>
        </p:grpSpPr>
        <p:cxnSp>
          <p:nvCxnSpPr>
            <p:cNvPr id="11" name="直線接點 10"/>
            <p:cNvCxnSpPr/>
            <p:nvPr/>
          </p:nvCxnSpPr>
          <p:spPr>
            <a:xfrm>
              <a:off x="1184406" y="3720505"/>
              <a:ext cx="864000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995258" y="2689111"/>
              <a:ext cx="0" cy="86400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184406" y="3720505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6" y="3720505"/>
                  <a:ext cx="864000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22406" y="2951834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06" y="2951834"/>
                  <a:ext cx="86400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/>
          <p:cNvGrpSpPr/>
          <p:nvPr/>
        </p:nvGrpSpPr>
        <p:grpSpPr>
          <a:xfrm>
            <a:off x="2298713" y="2689111"/>
            <a:ext cx="2720849" cy="2456262"/>
            <a:chOff x="2298713" y="2689111"/>
            <a:chExt cx="2720849" cy="2456262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3003563" y="4806819"/>
              <a:ext cx="2015999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2896058" y="2689111"/>
              <a:ext cx="0" cy="201600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79562" y="4806819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562" y="4806819"/>
                  <a:ext cx="86400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2298713" y="3562684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713" y="3562684"/>
                  <a:ext cx="86400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群組 34"/>
          <p:cNvGrpSpPr/>
          <p:nvPr/>
        </p:nvGrpSpPr>
        <p:grpSpPr>
          <a:xfrm>
            <a:off x="5266813" y="2951834"/>
            <a:ext cx="2464766" cy="2205749"/>
            <a:chOff x="5266813" y="2951834"/>
            <a:chExt cx="2464766" cy="2205749"/>
          </a:xfrm>
        </p:grpSpPr>
        <p:cxnSp>
          <p:nvCxnSpPr>
            <p:cNvPr id="23" name="直線接點 22"/>
            <p:cNvCxnSpPr/>
            <p:nvPr/>
          </p:nvCxnSpPr>
          <p:spPr>
            <a:xfrm>
              <a:off x="6286500" y="4819029"/>
              <a:ext cx="1445079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5864158" y="2951834"/>
              <a:ext cx="0" cy="1465045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547662" y="4819029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662" y="4819029"/>
                  <a:ext cx="864000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5266813" y="3574894"/>
                  <a:ext cx="864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813" y="3574894"/>
                  <a:ext cx="86400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39"/>
          <p:cNvGrpSpPr/>
          <p:nvPr/>
        </p:nvGrpSpPr>
        <p:grpSpPr>
          <a:xfrm>
            <a:off x="4302579" y="727245"/>
            <a:ext cx="538843" cy="1420586"/>
            <a:chOff x="4302579" y="727245"/>
            <a:chExt cx="538843" cy="1420586"/>
          </a:xfrm>
        </p:grpSpPr>
        <p:cxnSp>
          <p:nvCxnSpPr>
            <p:cNvPr id="37" name="直線接點 36"/>
            <p:cNvCxnSpPr/>
            <p:nvPr/>
          </p:nvCxnSpPr>
          <p:spPr>
            <a:xfrm>
              <a:off x="4581013" y="727245"/>
              <a:ext cx="0" cy="14205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向右箭號 37"/>
            <p:cNvSpPr/>
            <p:nvPr/>
          </p:nvSpPr>
          <p:spPr>
            <a:xfrm>
              <a:off x="4302579" y="1282417"/>
              <a:ext cx="538843" cy="400050"/>
            </a:xfrm>
            <a:prstGeom prst="right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914062" y="1133788"/>
                <a:ext cx="3700693" cy="6975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altLang="zh-TW" sz="1600" b="1">
                                  <a:latin typeface="Cambria Math" panose="02040503050406030204" pitchFamily="18" charset="0"/>
                                  <a:cs typeface="Calibri"/>
                                </a:rPr>
                                <m:t>𝐱</m:t>
                              </m:r>
                              <m:r>
                                <a:rPr lang="en-US" altLang="zh-TW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altLang="zh-TW" sz="1600" b="1">
                                  <a:latin typeface="Cambria Math" panose="02040503050406030204" pitchFamily="18" charset="0"/>
                                  <a:cs typeface="Calibri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  <m:t>ℓ+1</m:t>
                          </m:r>
                        </m:sup>
                      </m:sSubSup>
                      <m:r>
                        <a:rPr lang="en-US" altLang="zh-TW" sz="16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ℓ</m:t>
                                  </m:r>
                                </m:sup>
                              </m:sSub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ℓ</m:t>
                                  </m:r>
                                </m:sup>
                              </m:sSub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062" y="1133788"/>
                <a:ext cx="3700693" cy="697563"/>
              </a:xfrm>
              <a:prstGeom prst="rect">
                <a:avLst/>
              </a:prstGeom>
              <a:blipFill>
                <a:blip r:embed="rId10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61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45143" y="675822"/>
                <a:ext cx="4169406" cy="3959775"/>
              </a:xfrm>
            </p:spPr>
            <p:txBody>
              <a:bodyPr/>
              <a:lstStyle/>
              <a:p>
                <a:r>
                  <a:rPr lang="en-US" altLang="zh-TW" dirty="0"/>
                  <a:t>Max-Pooling</a:t>
                </a:r>
              </a:p>
              <a:p>
                <a:pPr lvl="1"/>
                <a:r>
                  <a:rPr lang="en-US" altLang="zh-TW" dirty="0"/>
                  <a:t>Select the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maximum value</a:t>
                </a:r>
                <a:r>
                  <a:rPr lang="en-US" altLang="zh-TW" dirty="0"/>
                  <a:t> of the current search window</a:t>
                </a:r>
              </a:p>
              <a:p>
                <a:pPr lvl="1"/>
                <a:r>
                  <a:rPr lang="en-US" altLang="zh-TW" dirty="0"/>
                  <a:t>e.g., Convert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4×4</m:t>
                    </m:r>
                  </m:oMath>
                </a14:m>
                <a:r>
                  <a:rPr lang="en-US" altLang="zh-TW" dirty="0"/>
                  <a:t> image</a:t>
                </a:r>
              </a:p>
              <a:p>
                <a:pPr lvl="2"/>
                <a:r>
                  <a:rPr lang="en-US" altLang="zh-TW" dirty="0"/>
                  <a:t>Mask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Output size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43" y="675822"/>
                <a:ext cx="4169406" cy="3959775"/>
              </a:xfrm>
              <a:blipFill>
                <a:blip r:embed="rId2"/>
                <a:stretch>
                  <a:fillRect l="-1818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 bwMode="auto">
              <a:xfrm>
                <a:off x="4542970" y="675822"/>
                <a:ext cx="4169406" cy="395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marR="0" indent="-3429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•"/>
                  <a:tabLst/>
                  <a:defRPr sz="24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1pPr>
                <a:lvl2pPr marL="742950" marR="0" indent="-28575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–"/>
                  <a:tabLst/>
                  <a:defRPr sz="20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2pPr>
                <a:lvl3pPr marL="11430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•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3pPr>
                <a:lvl4pPr marL="16002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–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4pPr>
                <a:lvl5pPr marL="2057400" marR="0" indent="-228600" algn="l" defTabSz="4572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SzTx/>
                  <a:buFont typeface="Arial" charset="0"/>
                  <a:buChar char="»"/>
                  <a:tabLst/>
                  <a:defRPr sz="1600" kern="1200" baseline="0">
                    <a:solidFill>
                      <a:schemeClr val="tx1"/>
                    </a:solidFill>
                    <a:latin typeface="Calibri"/>
                    <a:ea typeface="微軟正黑體" panose="020B0604030504040204" pitchFamily="34" charset="-120"/>
                    <a:cs typeface="Calibri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Average Pooling</a:t>
                </a:r>
              </a:p>
              <a:p>
                <a:pPr lvl="1"/>
                <a:r>
                  <a:rPr lang="en-US" altLang="zh-TW" dirty="0"/>
                  <a:t>Compute the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average value</a:t>
                </a:r>
                <a:r>
                  <a:rPr lang="en-US" altLang="zh-TW" dirty="0"/>
                  <a:t> of the current search window</a:t>
                </a:r>
              </a:p>
              <a:p>
                <a:pPr lvl="1"/>
                <a:r>
                  <a:rPr lang="en-US" altLang="zh-TW" dirty="0"/>
                  <a:t>e.g., Convert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4×4</m:t>
                    </m:r>
                  </m:oMath>
                </a14:m>
                <a:r>
                  <a:rPr lang="en-US" altLang="zh-TW" dirty="0"/>
                  <a:t> image</a:t>
                </a:r>
              </a:p>
              <a:p>
                <a:pPr lvl="2"/>
                <a:r>
                  <a:rPr lang="en-US" altLang="zh-TW" dirty="0"/>
                  <a:t>Mask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2×2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Output size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endParaRPr lang="zh-TW" altLang="en-US" dirty="0"/>
              </a:p>
              <a:p>
                <a:pPr lvl="1"/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2970" y="675822"/>
                <a:ext cx="4169406" cy="3959775"/>
              </a:xfrm>
              <a:prstGeom prst="rect">
                <a:avLst/>
              </a:prstGeom>
              <a:blipFill>
                <a:blip r:embed="rId3"/>
                <a:stretch>
                  <a:fillRect l="-1824" t="-9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77527" y="2758752"/>
          <a:ext cx="1440000" cy="144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486486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84387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006083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3098204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075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353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296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15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16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1029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457212" y="2758752"/>
          <a:ext cx="1440000" cy="144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3486486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0060834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8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075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14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16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2965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4964576" y="2758752"/>
          <a:ext cx="1440000" cy="144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486486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84387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006083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3098204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075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353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296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15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16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10299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844261" y="2758752"/>
          <a:ext cx="1440000" cy="14400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3486486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0060834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3.5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5.5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075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11.5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13.5</a:t>
                      </a:r>
                      <a:endParaRPr lang="zh-TW" altLang="en-US" sz="2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29652"/>
                  </a:ext>
                </a:extLst>
              </a:tr>
            </a:tbl>
          </a:graphicData>
        </a:graphic>
      </p:graphicFrame>
      <p:sp>
        <p:nvSpPr>
          <p:cNvPr id="9" name="向右箭號 8"/>
          <p:cNvSpPr/>
          <p:nvPr/>
        </p:nvSpPr>
        <p:spPr>
          <a:xfrm>
            <a:off x="2119813" y="3363196"/>
            <a:ext cx="253192" cy="23111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6501077" y="3363196"/>
            <a:ext cx="253192" cy="23111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4323426" y="712463"/>
            <a:ext cx="0" cy="411812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68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群組 142"/>
          <p:cNvGrpSpPr/>
          <p:nvPr/>
        </p:nvGrpSpPr>
        <p:grpSpPr>
          <a:xfrm>
            <a:off x="7926924" y="1990361"/>
            <a:ext cx="1215694" cy="1372495"/>
            <a:chOff x="7926924" y="1990361"/>
            <a:chExt cx="1215694" cy="1372495"/>
          </a:xfrm>
        </p:grpSpPr>
        <p:sp>
          <p:nvSpPr>
            <p:cNvPr id="126" name="圓角矩形 125"/>
            <p:cNvSpPr/>
            <p:nvPr/>
          </p:nvSpPr>
          <p:spPr>
            <a:xfrm>
              <a:off x="7926924" y="1990361"/>
              <a:ext cx="1061674" cy="502407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977717" y="2624192"/>
              <a:ext cx="1164901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lvl="1" algn="ctr">
                <a:tabLst>
                  <a:tab pos="266700" algn="l"/>
                </a:tabLst>
              </a:pPr>
              <a:r>
                <a:rPr lang="en-US" altLang="zh-TW" sz="1200" b="1" dirty="0">
                  <a:solidFill>
                    <a:srgbClr val="C00000"/>
                  </a:solidFill>
                </a:rPr>
                <a:t>Fully Connected</a:t>
              </a:r>
              <a:br>
                <a:rPr lang="en-US" altLang="zh-TW" sz="1200" b="1" dirty="0">
                  <a:solidFill>
                    <a:srgbClr val="C00000"/>
                  </a:solidFill>
                </a:rPr>
              </a:br>
              <a:r>
                <a:rPr lang="en-US" altLang="zh-TW" sz="1200" b="1" dirty="0">
                  <a:solidFill>
                    <a:srgbClr val="C00000"/>
                  </a:solidFill>
                </a:rPr>
                <a:t>Layer</a:t>
              </a:r>
            </a:p>
            <a:p>
              <a:pPr marL="0" lvl="1" algn="ctr">
                <a:tabLst>
                  <a:tab pos="266700" algn="l"/>
                </a:tabLst>
              </a:pPr>
              <a:r>
                <a:rPr lang="en-US" altLang="zh-TW" sz="1200" b="1" dirty="0">
                  <a:solidFill>
                    <a:srgbClr val="C00000"/>
                  </a:solidFill>
                </a:rPr>
                <a:t> +</a:t>
              </a:r>
            </a:p>
            <a:p>
              <a:pPr marL="0" lvl="1" algn="ctr">
                <a:tabLst>
                  <a:tab pos="266700" algn="l"/>
                </a:tabLst>
              </a:pPr>
              <a:r>
                <a:rPr lang="en-US" altLang="zh-TW" sz="1200" b="1" dirty="0">
                  <a:solidFill>
                    <a:srgbClr val="C00000"/>
                  </a:solidFill>
                </a:rPr>
                <a:t>Activation Layer</a:t>
              </a:r>
              <a:endParaRPr lang="en-US" altLang="zh-TW" sz="1200" b="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4752662" y="1116312"/>
            <a:ext cx="1181413" cy="3319420"/>
            <a:chOff x="4752662" y="1116312"/>
            <a:chExt cx="1181413" cy="3319420"/>
          </a:xfrm>
        </p:grpSpPr>
        <p:sp>
          <p:nvSpPr>
            <p:cNvPr id="122" name="圓角矩形 121"/>
            <p:cNvSpPr/>
            <p:nvPr/>
          </p:nvSpPr>
          <p:spPr>
            <a:xfrm>
              <a:off x="4792381" y="1116312"/>
              <a:ext cx="589895" cy="2829965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4752662" y="3943289"/>
                  <a:ext cx="1181413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1"/>
                  <a:r>
                    <a:rPr lang="en-US" altLang="zh-TW" sz="1400" b="1" dirty="0">
                      <a:solidFill>
                        <a:srgbClr val="C00000"/>
                      </a:solidFill>
                    </a:rPr>
                    <a:t>Pooling Layer</a:t>
                  </a:r>
                </a:p>
                <a:p>
                  <a:pPr marL="0" lvl="1"/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Pool size: 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altLang="zh-TW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662" y="3943289"/>
                  <a:ext cx="1181413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554" t="-2469" r="-518" b="-864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Example: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grpSp>
        <p:nvGrpSpPr>
          <p:cNvPr id="129" name="群組 128"/>
          <p:cNvGrpSpPr/>
          <p:nvPr/>
        </p:nvGrpSpPr>
        <p:grpSpPr>
          <a:xfrm>
            <a:off x="145142" y="1800501"/>
            <a:ext cx="1228359" cy="1774471"/>
            <a:chOff x="145142" y="1800501"/>
            <a:chExt cx="1228359" cy="1774471"/>
          </a:xfrm>
        </p:grpSpPr>
        <p:sp>
          <p:nvSpPr>
            <p:cNvPr id="19" name="矩形 18"/>
            <p:cNvSpPr/>
            <p:nvPr/>
          </p:nvSpPr>
          <p:spPr>
            <a:xfrm>
              <a:off x="227798" y="1800501"/>
              <a:ext cx="1079386" cy="11266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4" t="24557" r="16816"/>
            <a:stretch/>
          </p:blipFill>
          <p:spPr>
            <a:xfrm>
              <a:off x="297999" y="1844377"/>
              <a:ext cx="944022" cy="1036965"/>
            </a:xfrm>
            <a:prstGeom prst="rect">
              <a:avLst/>
            </a:prstGeom>
          </p:spPr>
        </p:pic>
        <p:cxnSp>
          <p:nvCxnSpPr>
            <p:cNvPr id="11" name="直線單箭頭接點 10"/>
            <p:cNvCxnSpPr/>
            <p:nvPr/>
          </p:nvCxnSpPr>
          <p:spPr>
            <a:xfrm>
              <a:off x="227798" y="3014092"/>
              <a:ext cx="1079386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145142" y="1800501"/>
              <a:ext cx="0" cy="1126634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ot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45142" y="3051752"/>
                  <a:ext cx="12283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C00000"/>
                      </a:solidFill>
                      <a:latin typeface="Calibri"/>
                      <a:cs typeface="Calibri"/>
                    </a:rPr>
                    <a:t>Input Layer</a:t>
                  </a:r>
                  <a:endParaRPr lang="en-US" altLang="zh-TW" sz="14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Calibri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320×320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C00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42" y="3051752"/>
                  <a:ext cx="1228359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1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129"/>
          <p:cNvGrpSpPr/>
          <p:nvPr/>
        </p:nvGrpSpPr>
        <p:grpSpPr>
          <a:xfrm>
            <a:off x="1307184" y="1554185"/>
            <a:ext cx="301442" cy="1728103"/>
            <a:chOff x="1307184" y="1554185"/>
            <a:chExt cx="301442" cy="1728103"/>
          </a:xfrm>
        </p:grpSpPr>
        <p:cxnSp>
          <p:nvCxnSpPr>
            <p:cNvPr id="8" name="直線接點 7"/>
            <p:cNvCxnSpPr>
              <a:stCxn id="19" idx="3"/>
            </p:cNvCxnSpPr>
            <p:nvPr/>
          </p:nvCxnSpPr>
          <p:spPr>
            <a:xfrm flipV="1">
              <a:off x="1307184" y="1554185"/>
              <a:ext cx="301442" cy="80963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stCxn id="19" idx="3"/>
            </p:cNvCxnSpPr>
            <p:nvPr/>
          </p:nvCxnSpPr>
          <p:spPr>
            <a:xfrm flipV="1">
              <a:off x="1307184" y="2251017"/>
              <a:ext cx="301442" cy="112801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1330960" y="2578868"/>
              <a:ext cx="277665" cy="70342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群組 140"/>
          <p:cNvGrpSpPr/>
          <p:nvPr/>
        </p:nvGrpSpPr>
        <p:grpSpPr>
          <a:xfrm>
            <a:off x="7813888" y="1569619"/>
            <a:ext cx="314111" cy="1740507"/>
            <a:chOff x="7813888" y="1569619"/>
            <a:chExt cx="314111" cy="1740507"/>
          </a:xfrm>
        </p:grpSpPr>
        <p:cxnSp>
          <p:nvCxnSpPr>
            <p:cNvPr id="58" name="直線接點 57"/>
            <p:cNvCxnSpPr>
              <a:stCxn id="47" idx="3"/>
            </p:cNvCxnSpPr>
            <p:nvPr/>
          </p:nvCxnSpPr>
          <p:spPr>
            <a:xfrm>
              <a:off x="7851847" y="1569619"/>
              <a:ext cx="276152" cy="615396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7837808" y="2189992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stCxn id="49" idx="3"/>
            </p:cNvCxnSpPr>
            <p:nvPr/>
          </p:nvCxnSpPr>
          <p:spPr>
            <a:xfrm flipV="1">
              <a:off x="7813888" y="2297818"/>
              <a:ext cx="314111" cy="1012308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群組 141"/>
          <p:cNvGrpSpPr/>
          <p:nvPr/>
        </p:nvGrpSpPr>
        <p:grpSpPr>
          <a:xfrm>
            <a:off x="8126383" y="2106217"/>
            <a:ext cx="720982" cy="226136"/>
            <a:chOff x="8126383" y="2106217"/>
            <a:chExt cx="720982" cy="226136"/>
          </a:xfrm>
        </p:grpSpPr>
        <p:sp>
          <p:nvSpPr>
            <p:cNvPr id="63" name="橢圓 62"/>
            <p:cNvSpPr/>
            <p:nvPr/>
          </p:nvSpPr>
          <p:spPr>
            <a:xfrm>
              <a:off x="8126383" y="2107874"/>
              <a:ext cx="235429" cy="2244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0" name="群組 69"/>
            <p:cNvGrpSpPr/>
            <p:nvPr/>
          </p:nvGrpSpPr>
          <p:grpSpPr>
            <a:xfrm>
              <a:off x="8611936" y="2106217"/>
              <a:ext cx="235429" cy="224479"/>
              <a:chOff x="6927285" y="3335224"/>
              <a:chExt cx="292064" cy="278480"/>
            </a:xfrm>
          </p:grpSpPr>
          <p:sp>
            <p:nvSpPr>
              <p:cNvPr id="66" name="橢圓 110"/>
              <p:cNvSpPr/>
              <p:nvPr/>
            </p:nvSpPr>
            <p:spPr>
              <a:xfrm>
                <a:off x="6927285" y="3335224"/>
                <a:ext cx="292064" cy="2784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7" name="Straight Connector 105"/>
              <p:cNvCxnSpPr/>
              <p:nvPr/>
            </p:nvCxnSpPr>
            <p:spPr>
              <a:xfrm flipV="1">
                <a:off x="7081860" y="3381077"/>
                <a:ext cx="0" cy="16767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07"/>
              <p:cNvCxnSpPr/>
              <p:nvPr/>
            </p:nvCxnSpPr>
            <p:spPr>
              <a:xfrm>
                <a:off x="7081860" y="3388449"/>
                <a:ext cx="726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11"/>
              <p:cNvCxnSpPr/>
              <p:nvPr/>
            </p:nvCxnSpPr>
            <p:spPr>
              <a:xfrm>
                <a:off x="7010297" y="3548751"/>
                <a:ext cx="726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直線接點 72"/>
            <p:cNvCxnSpPr/>
            <p:nvPr/>
          </p:nvCxnSpPr>
          <p:spPr>
            <a:xfrm>
              <a:off x="8361812" y="2189992"/>
              <a:ext cx="246846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群組 131"/>
          <p:cNvGrpSpPr/>
          <p:nvPr/>
        </p:nvGrpSpPr>
        <p:grpSpPr>
          <a:xfrm>
            <a:off x="1603311" y="1116312"/>
            <a:ext cx="2012804" cy="3688751"/>
            <a:chOff x="1603311" y="1116312"/>
            <a:chExt cx="2012804" cy="3688751"/>
          </a:xfrm>
        </p:grpSpPr>
        <p:sp>
          <p:nvSpPr>
            <p:cNvPr id="100" name="圓角矩形 99"/>
            <p:cNvSpPr/>
            <p:nvPr/>
          </p:nvSpPr>
          <p:spPr>
            <a:xfrm>
              <a:off x="1666311" y="1116312"/>
              <a:ext cx="589895" cy="2829965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1603311" y="3943289"/>
                  <a:ext cx="2012804" cy="8617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1"/>
                  <a:r>
                    <a:rPr lang="en-US" altLang="zh-TW" sz="1400" b="1" dirty="0">
                      <a:solidFill>
                        <a:srgbClr val="C00000"/>
                      </a:solidFill>
                    </a:rPr>
                    <a:t>Convolution Layer</a:t>
                  </a:r>
                </a:p>
                <a:p>
                  <a:pPr marL="0" lvl="1"/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Mask size: 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US" altLang="zh-TW" sz="1200" dirty="0">
                    <a:solidFill>
                      <a:srgbClr val="C00000"/>
                    </a:solidFill>
                  </a:endParaRPr>
                </a:p>
                <a:p>
                  <a:pPr marL="0" lvl="1"/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Padding size: 1</a:t>
                  </a:r>
                </a:p>
                <a:p>
                  <a:pPr marL="0" lvl="1"/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Stride size: 1</a:t>
                  </a: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3311" y="3943289"/>
                  <a:ext cx="20128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625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群組 139"/>
          <p:cNvGrpSpPr/>
          <p:nvPr/>
        </p:nvGrpSpPr>
        <p:grpSpPr>
          <a:xfrm>
            <a:off x="6687845" y="1109810"/>
            <a:ext cx="1441845" cy="3510587"/>
            <a:chOff x="6687845" y="1109810"/>
            <a:chExt cx="1441845" cy="3510587"/>
          </a:xfrm>
        </p:grpSpPr>
        <p:sp>
          <p:nvSpPr>
            <p:cNvPr id="125" name="圓角矩形 124"/>
            <p:cNvSpPr/>
            <p:nvPr/>
          </p:nvSpPr>
          <p:spPr>
            <a:xfrm>
              <a:off x="6687845" y="1109810"/>
              <a:ext cx="478763" cy="2829965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6712579" y="3943289"/>
                  <a:ext cx="1417111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1">
                    <a:tabLst>
                      <a:tab pos="266700" algn="l"/>
                    </a:tabLst>
                  </a:pPr>
                  <a:r>
                    <a:rPr lang="en-US" altLang="zh-TW" sz="1400" b="1" dirty="0">
                      <a:solidFill>
                        <a:srgbClr val="C00000"/>
                      </a:solidFill>
                    </a:rPr>
                    <a:t>Flatten/Reshape </a:t>
                  </a:r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160×160</m:t>
                      </m:r>
                    </m:oMath>
                  </a14:m>
                  <a:endParaRPr lang="en-US" altLang="zh-TW" sz="1200" b="0" dirty="0">
                    <a:solidFill>
                      <a:srgbClr val="C00000"/>
                    </a:solidFill>
                  </a:endParaRPr>
                </a:p>
                <a:p>
                  <a:pPr marL="0" lvl="1">
                    <a:tabLst>
                      <a:tab pos="266700" algn="l"/>
                    </a:tabLst>
                  </a:pPr>
                  <a:r>
                    <a:rPr lang="en-US" altLang="zh-TW" sz="1200" b="0" dirty="0">
                      <a:solidFill>
                        <a:srgbClr val="C00000"/>
                      </a:solidFill>
                      <a:sym typeface="Wingdings" panose="05000000000000000000" pitchFamily="2" charset="2"/>
                    </a:rPr>
                    <a:t> 	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25600×1</m:t>
                      </m:r>
                    </m:oMath>
                  </a14:m>
                  <a:endParaRPr lang="en-US" altLang="zh-TW" sz="1200" b="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579" y="3943289"/>
                  <a:ext cx="1417111" cy="677108"/>
                </a:xfrm>
                <a:prstGeom prst="rect">
                  <a:avLst/>
                </a:prstGeom>
                <a:blipFill>
                  <a:blip r:embed="rId7"/>
                  <a:stretch>
                    <a:fillRect l="-1288" t="-1802" r="-2575" b="-63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群組 130"/>
          <p:cNvGrpSpPr/>
          <p:nvPr/>
        </p:nvGrpSpPr>
        <p:grpSpPr>
          <a:xfrm>
            <a:off x="1751362" y="1262460"/>
            <a:ext cx="2676122" cy="2317938"/>
            <a:chOff x="1751362" y="1262460"/>
            <a:chExt cx="2676122" cy="2317938"/>
          </a:xfrm>
        </p:grpSpPr>
        <p:sp>
          <p:nvSpPr>
            <p:cNvPr id="25" name="文字方塊 24"/>
            <p:cNvSpPr txBox="1"/>
            <p:nvPr/>
          </p:nvSpPr>
          <p:spPr>
            <a:xfrm rot="5400000">
              <a:off x="1960040" y="2537652"/>
              <a:ext cx="263245" cy="37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735145" y="1354175"/>
                  <a:ext cx="692339" cy="347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320×320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145" y="1354175"/>
                  <a:ext cx="692339" cy="347332"/>
                </a:xfrm>
                <a:prstGeom prst="rect">
                  <a:avLst/>
                </a:prstGeom>
                <a:blipFill>
                  <a:blip r:embed="rId8"/>
                  <a:stretch>
                    <a:fillRect l="-18584" t="-17544" r="-7965" b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3735145" y="2063411"/>
                  <a:ext cx="692339" cy="347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320×320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145" y="2063411"/>
                  <a:ext cx="692339" cy="347332"/>
                </a:xfrm>
                <a:prstGeom prst="rect">
                  <a:avLst/>
                </a:prstGeom>
                <a:blipFill>
                  <a:blip r:embed="rId9"/>
                  <a:stretch>
                    <a:fillRect l="-18584" t="-17544" r="-7965" b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735145" y="3094682"/>
                  <a:ext cx="692339" cy="347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320×320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145" y="3094682"/>
                  <a:ext cx="692339" cy="347332"/>
                </a:xfrm>
                <a:prstGeom prst="rect">
                  <a:avLst/>
                </a:prstGeom>
                <a:blipFill>
                  <a:blip r:embed="rId10"/>
                  <a:stretch>
                    <a:fillRect l="-18584" t="-19298" r="-7965" b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103" y="1262460"/>
              <a:ext cx="528121" cy="580382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103" y="1956988"/>
              <a:ext cx="528121" cy="58038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103" y="3000016"/>
              <a:ext cx="528121" cy="580382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4" t="24557" r="16816"/>
            <a:stretch/>
          </p:blipFill>
          <p:spPr>
            <a:xfrm>
              <a:off x="2427513" y="1263994"/>
              <a:ext cx="528363" cy="580382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4" t="24557" r="16816"/>
            <a:stretch/>
          </p:blipFill>
          <p:spPr>
            <a:xfrm>
              <a:off x="2427513" y="1965802"/>
              <a:ext cx="528363" cy="580382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4" t="24557" r="16816"/>
            <a:stretch/>
          </p:blipFill>
          <p:spPr>
            <a:xfrm>
              <a:off x="2427513" y="2993524"/>
              <a:ext cx="528363" cy="580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2178522" y="1405328"/>
                  <a:ext cx="281950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522" y="1405328"/>
                  <a:ext cx="281950" cy="297714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2178522" y="2090403"/>
                  <a:ext cx="281950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522" y="2090403"/>
                  <a:ext cx="281950" cy="297714"/>
                </a:xfrm>
                <a:prstGeom prst="rect">
                  <a:avLst/>
                </a:prstGeom>
                <a:blipFill>
                  <a:blip r:embed="rId15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2178522" y="3133431"/>
                  <a:ext cx="281950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522" y="3133431"/>
                  <a:ext cx="281950" cy="297714"/>
                </a:xfrm>
                <a:prstGeom prst="rect">
                  <a:avLst/>
                </a:prstGeom>
                <a:blipFill>
                  <a:blip r:embed="rId16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2901354" y="1405328"/>
                  <a:ext cx="331052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354" y="1405328"/>
                  <a:ext cx="331052" cy="297714"/>
                </a:xfrm>
                <a:prstGeom prst="rect">
                  <a:avLst/>
                </a:prstGeom>
                <a:blipFill>
                  <a:blip r:embed="rId1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2901354" y="2090403"/>
                  <a:ext cx="331052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354" y="2090403"/>
                  <a:ext cx="331052" cy="297714"/>
                </a:xfrm>
                <a:prstGeom prst="rect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2901354" y="3133431"/>
                  <a:ext cx="331052" cy="29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354" y="3133431"/>
                  <a:ext cx="331052" cy="297714"/>
                </a:xfrm>
                <a:prstGeom prst="rect">
                  <a:avLst/>
                </a:prstGeom>
                <a:blipFill>
                  <a:blip r:embed="rId19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群組 8"/>
            <p:cNvGrpSpPr/>
            <p:nvPr/>
          </p:nvGrpSpPr>
          <p:grpSpPr>
            <a:xfrm>
              <a:off x="1751362" y="1341435"/>
              <a:ext cx="417276" cy="417276"/>
              <a:chOff x="1214209" y="2993588"/>
              <a:chExt cx="157003" cy="157003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214209" y="2993588"/>
                <a:ext cx="157003" cy="15700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接點 80"/>
              <p:cNvCxnSpPr/>
              <p:nvPr/>
            </p:nvCxnSpPr>
            <p:spPr>
              <a:xfrm>
                <a:off x="1218502" y="304633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/>
              <p:cNvCxnSpPr/>
              <p:nvPr/>
            </p:nvCxnSpPr>
            <p:spPr>
              <a:xfrm>
                <a:off x="1218502" y="309662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/>
              <p:cNvCxnSpPr/>
              <p:nvPr/>
            </p:nvCxnSpPr>
            <p:spPr>
              <a:xfrm>
                <a:off x="1266543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/>
              <p:cNvCxnSpPr/>
              <p:nvPr/>
            </p:nvCxnSpPr>
            <p:spPr>
              <a:xfrm>
                <a:off x="1318878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矩形 84"/>
              <p:cNvSpPr/>
              <p:nvPr/>
            </p:nvSpPr>
            <p:spPr>
              <a:xfrm>
                <a:off x="1266543" y="3046331"/>
                <a:ext cx="52334" cy="5029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1751362" y="2041166"/>
              <a:ext cx="417276" cy="417276"/>
              <a:chOff x="1214209" y="2993588"/>
              <a:chExt cx="157003" cy="157003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214209" y="2993588"/>
                <a:ext cx="157003" cy="15700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8" name="直線接點 87"/>
              <p:cNvCxnSpPr/>
              <p:nvPr/>
            </p:nvCxnSpPr>
            <p:spPr>
              <a:xfrm>
                <a:off x="1218502" y="304633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/>
              <p:cNvCxnSpPr/>
              <p:nvPr/>
            </p:nvCxnSpPr>
            <p:spPr>
              <a:xfrm>
                <a:off x="1218502" y="309662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/>
              <p:nvPr/>
            </p:nvCxnSpPr>
            <p:spPr>
              <a:xfrm>
                <a:off x="1266543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/>
              <p:cNvCxnSpPr/>
              <p:nvPr/>
            </p:nvCxnSpPr>
            <p:spPr>
              <a:xfrm>
                <a:off x="1318878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>
                <a:off x="1266543" y="3046331"/>
                <a:ext cx="52334" cy="5029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1751362" y="3073650"/>
              <a:ext cx="417276" cy="417276"/>
              <a:chOff x="1214209" y="2993588"/>
              <a:chExt cx="157003" cy="157003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214209" y="2993588"/>
                <a:ext cx="157003" cy="15700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>
                <a:off x="1218502" y="304633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>
                <a:off x="1218502" y="3096621"/>
                <a:ext cx="14841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>
                <a:off x="1266543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>
                <a:off x="1318878" y="2996808"/>
                <a:ext cx="0" cy="149797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 98"/>
              <p:cNvSpPr/>
              <p:nvPr/>
            </p:nvSpPr>
            <p:spPr>
              <a:xfrm>
                <a:off x="1266543" y="3046331"/>
                <a:ext cx="52334" cy="5029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33" name="群組 132"/>
          <p:cNvGrpSpPr/>
          <p:nvPr/>
        </p:nvGrpSpPr>
        <p:grpSpPr>
          <a:xfrm>
            <a:off x="4484392" y="1495417"/>
            <a:ext cx="290191" cy="1737556"/>
            <a:chOff x="4484392" y="1495417"/>
            <a:chExt cx="290191" cy="1737556"/>
          </a:xfrm>
        </p:grpSpPr>
        <p:cxnSp>
          <p:nvCxnSpPr>
            <p:cNvPr id="119" name="直線接點 118"/>
            <p:cNvCxnSpPr/>
            <p:nvPr/>
          </p:nvCxnSpPr>
          <p:spPr>
            <a:xfrm>
              <a:off x="4484392" y="1495417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>
              <a:off x="4484392" y="2198759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/>
            <p:cNvCxnSpPr/>
            <p:nvPr/>
          </p:nvCxnSpPr>
          <p:spPr>
            <a:xfrm>
              <a:off x="4484392" y="3232973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4845571" y="1350794"/>
            <a:ext cx="1682322" cy="2174775"/>
            <a:chOff x="4845571" y="1350794"/>
            <a:chExt cx="1682322" cy="2174775"/>
          </a:xfrm>
        </p:grpSpPr>
        <p:grpSp>
          <p:nvGrpSpPr>
            <p:cNvPr id="62" name="群組 61"/>
            <p:cNvGrpSpPr/>
            <p:nvPr/>
          </p:nvGrpSpPr>
          <p:grpSpPr>
            <a:xfrm>
              <a:off x="4845571" y="1350794"/>
              <a:ext cx="440175" cy="407917"/>
              <a:chOff x="4594188" y="2506374"/>
              <a:chExt cx="440175" cy="407917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4604656" y="2506374"/>
                <a:ext cx="360000" cy="3600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818363" y="2691799"/>
                <a:ext cx="216000" cy="21600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接點 33"/>
              <p:cNvCxnSpPr/>
              <p:nvPr/>
            </p:nvCxnSpPr>
            <p:spPr>
              <a:xfrm>
                <a:off x="4964656" y="2506374"/>
                <a:ext cx="69707" cy="1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>
                <a:off x="4594188" y="2863128"/>
                <a:ext cx="224174" cy="5116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群組 102"/>
            <p:cNvGrpSpPr/>
            <p:nvPr/>
          </p:nvGrpSpPr>
          <p:grpSpPr>
            <a:xfrm>
              <a:off x="4845571" y="2043220"/>
              <a:ext cx="440175" cy="407917"/>
              <a:chOff x="4594188" y="2506374"/>
              <a:chExt cx="440175" cy="407917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4604656" y="2506374"/>
                <a:ext cx="360000" cy="3600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4818363" y="2691799"/>
                <a:ext cx="216000" cy="21600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6" name="直線接點 105"/>
              <p:cNvCxnSpPr/>
              <p:nvPr/>
            </p:nvCxnSpPr>
            <p:spPr>
              <a:xfrm>
                <a:off x="4964656" y="2506374"/>
                <a:ext cx="69707" cy="1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>
                <a:off x="4594188" y="2863128"/>
                <a:ext cx="224174" cy="5116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群組 107"/>
            <p:cNvGrpSpPr/>
            <p:nvPr/>
          </p:nvGrpSpPr>
          <p:grpSpPr>
            <a:xfrm>
              <a:off x="4845571" y="3058673"/>
              <a:ext cx="440175" cy="407917"/>
              <a:chOff x="4594188" y="2506374"/>
              <a:chExt cx="440175" cy="407917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4604656" y="2506374"/>
                <a:ext cx="360000" cy="3600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4818363" y="2691799"/>
                <a:ext cx="216000" cy="21600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1" name="直線接點 110"/>
              <p:cNvCxnSpPr/>
              <p:nvPr/>
            </p:nvCxnSpPr>
            <p:spPr>
              <a:xfrm>
                <a:off x="4964656" y="2506374"/>
                <a:ext cx="69707" cy="180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/>
              <p:nvPr/>
            </p:nvCxnSpPr>
            <p:spPr>
              <a:xfrm>
                <a:off x="4594188" y="2863128"/>
                <a:ext cx="224174" cy="5116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478" y="1404084"/>
              <a:ext cx="262067" cy="288000"/>
            </a:xfrm>
            <a:prstGeom prst="rect">
              <a:avLst/>
            </a:prstGeom>
          </p:spPr>
        </p:pic>
        <p:pic>
          <p:nvPicPr>
            <p:cNvPr id="114" name="圖片 113"/>
            <p:cNvPicPr>
              <a:picLocks noChangeAspect="1"/>
            </p:cNvPicPr>
            <p:nvPr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478" y="2098612"/>
              <a:ext cx="262067" cy="288000"/>
            </a:xfrm>
            <a:prstGeom prst="rect">
              <a:avLst/>
            </a:prstGeom>
          </p:spPr>
        </p:pic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478" y="3141640"/>
              <a:ext cx="262067" cy="28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5803912" y="1354175"/>
                  <a:ext cx="7239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160×160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912" y="1354175"/>
                  <a:ext cx="723981" cy="430887"/>
                </a:xfrm>
                <a:prstGeom prst="rect">
                  <a:avLst/>
                </a:prstGeom>
                <a:blipFill>
                  <a:blip r:embed="rId20"/>
                  <a:stretch>
                    <a:fillRect l="-16807" t="-14085" r="-5042"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/>
                <p:cNvSpPr txBox="1"/>
                <p:nvPr/>
              </p:nvSpPr>
              <p:spPr>
                <a:xfrm>
                  <a:off x="5803912" y="2063411"/>
                  <a:ext cx="7239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160×160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7" name="文字方塊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912" y="2063411"/>
                  <a:ext cx="723981" cy="430887"/>
                </a:xfrm>
                <a:prstGeom prst="rect">
                  <a:avLst/>
                </a:prstGeom>
                <a:blipFill>
                  <a:blip r:embed="rId21"/>
                  <a:stretch>
                    <a:fillRect l="-16807" t="-14085" r="-5042"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字方塊 117"/>
                <p:cNvSpPr txBox="1"/>
                <p:nvPr/>
              </p:nvSpPr>
              <p:spPr>
                <a:xfrm>
                  <a:off x="5803912" y="3094682"/>
                  <a:ext cx="7239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160×160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8" name="文字方塊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912" y="3094682"/>
                  <a:ext cx="723981" cy="430887"/>
                </a:xfrm>
                <a:prstGeom prst="rect">
                  <a:avLst/>
                </a:prstGeom>
                <a:blipFill>
                  <a:blip r:embed="rId22"/>
                  <a:stretch>
                    <a:fillRect l="-16807" t="-15714" r="-5042" b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字方塊 122"/>
            <p:cNvSpPr txBox="1"/>
            <p:nvPr/>
          </p:nvSpPr>
          <p:spPr>
            <a:xfrm rot="5400000">
              <a:off x="5046124" y="2537652"/>
              <a:ext cx="263245" cy="37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9" name="群組 138"/>
          <p:cNvGrpSpPr/>
          <p:nvPr/>
        </p:nvGrpSpPr>
        <p:grpSpPr>
          <a:xfrm>
            <a:off x="6765466" y="1252731"/>
            <a:ext cx="1132609" cy="2330276"/>
            <a:chOff x="6765466" y="1252731"/>
            <a:chExt cx="1132609" cy="2330276"/>
          </a:xfrm>
        </p:grpSpPr>
        <p:grpSp>
          <p:nvGrpSpPr>
            <p:cNvPr id="37" name="Group 69"/>
            <p:cNvGrpSpPr/>
            <p:nvPr/>
          </p:nvGrpSpPr>
          <p:grpSpPr>
            <a:xfrm>
              <a:off x="6765466" y="1252731"/>
              <a:ext cx="284239" cy="595427"/>
              <a:chOff x="3286512" y="3406037"/>
              <a:chExt cx="458530" cy="11819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圓角矩形 9"/>
              <p:cNvSpPr/>
              <p:nvPr/>
            </p:nvSpPr>
            <p:spPr>
              <a:xfrm>
                <a:off x="3286512" y="3406037"/>
                <a:ext cx="458530" cy="118190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6"/>
              <p:cNvSpPr txBox="1"/>
              <p:nvPr/>
            </p:nvSpPr>
            <p:spPr>
              <a:xfrm>
                <a:off x="3286512" y="3406037"/>
                <a:ext cx="458530" cy="97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255</a:t>
                </a:r>
              </a:p>
              <a:p>
                <a:pPr algn="ctr"/>
                <a:r>
                  <a:rPr lang="en-US" altLang="zh-TW" sz="800" dirty="0">
                    <a:latin typeface="Consolas" panose="020B0609020204030204" pitchFamily="49" charset="0"/>
                    <a:cs typeface="Calibri"/>
                  </a:rPr>
                  <a:t>120</a:t>
                </a:r>
                <a:endParaRPr lang="en-US" altLang="zh-TW" sz="800" dirty="0">
                  <a:solidFill>
                    <a:schemeClr val="tx1"/>
                  </a:solidFill>
                  <a:latin typeface="Consolas" panose="020B0609020204030204" pitchFamily="49" charset="0"/>
                  <a:cs typeface="Calibri"/>
                </a:endParaRPr>
              </a:p>
              <a:p>
                <a:pPr algn="ctr"/>
                <a:r>
                  <a:rPr lang="en-US" altLang="zh-TW" sz="800" dirty="0">
                    <a:latin typeface="Consolas" panose="020B0609020204030204" pitchFamily="49" charset="0"/>
                    <a:cs typeface="Calibri"/>
                  </a:rPr>
                  <a:t>…</a:t>
                </a:r>
              </a:p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127</a:t>
                </a:r>
                <a:endParaRPr lang="zh-TW" altLang="en-US" sz="800" dirty="0">
                  <a:solidFill>
                    <a:schemeClr val="tx1"/>
                  </a:solidFill>
                  <a:latin typeface="Consolas" panose="020B0609020204030204" pitchFamily="49" charset="0"/>
                  <a:cs typeface="Calibri"/>
                </a:endParaRPr>
              </a:p>
            </p:txBody>
          </p:sp>
        </p:grpSp>
        <p:grpSp>
          <p:nvGrpSpPr>
            <p:cNvPr id="40" name="Group 69"/>
            <p:cNvGrpSpPr/>
            <p:nvPr/>
          </p:nvGrpSpPr>
          <p:grpSpPr>
            <a:xfrm>
              <a:off x="6765466" y="1951745"/>
              <a:ext cx="284239" cy="595427"/>
              <a:chOff x="3286512" y="3406037"/>
              <a:chExt cx="458530" cy="11819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圓角矩形 9"/>
              <p:cNvSpPr/>
              <p:nvPr/>
            </p:nvSpPr>
            <p:spPr>
              <a:xfrm>
                <a:off x="3286512" y="3406037"/>
                <a:ext cx="458530" cy="118190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文字方塊 6"/>
              <p:cNvSpPr txBox="1"/>
              <p:nvPr/>
            </p:nvSpPr>
            <p:spPr>
              <a:xfrm>
                <a:off x="3286512" y="3406037"/>
                <a:ext cx="458530" cy="97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255</a:t>
                </a:r>
              </a:p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93</a:t>
                </a:r>
              </a:p>
              <a:p>
                <a:pPr algn="ctr"/>
                <a:r>
                  <a:rPr lang="en-US" altLang="zh-TW" sz="800" dirty="0">
                    <a:latin typeface="Consolas" panose="020B0609020204030204" pitchFamily="49" charset="0"/>
                    <a:cs typeface="Calibri"/>
                  </a:rPr>
                  <a:t>…</a:t>
                </a:r>
              </a:p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127</a:t>
                </a:r>
                <a:endParaRPr lang="zh-TW" altLang="en-US" sz="800" dirty="0">
                  <a:solidFill>
                    <a:schemeClr val="tx1"/>
                  </a:solidFill>
                  <a:latin typeface="Consolas" panose="020B0609020204030204" pitchFamily="49" charset="0"/>
                  <a:cs typeface="Calibri"/>
                </a:endParaRPr>
              </a:p>
            </p:txBody>
          </p:sp>
        </p:grpSp>
        <p:grpSp>
          <p:nvGrpSpPr>
            <p:cNvPr id="43" name="Group 69"/>
            <p:cNvGrpSpPr/>
            <p:nvPr/>
          </p:nvGrpSpPr>
          <p:grpSpPr>
            <a:xfrm>
              <a:off x="6765466" y="2987580"/>
              <a:ext cx="284239" cy="595427"/>
              <a:chOff x="3286512" y="3406037"/>
              <a:chExt cx="458530" cy="11819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圓角矩形 9"/>
              <p:cNvSpPr/>
              <p:nvPr/>
            </p:nvSpPr>
            <p:spPr>
              <a:xfrm>
                <a:off x="3286512" y="3406037"/>
                <a:ext cx="458530" cy="118190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6"/>
              <p:cNvSpPr txBox="1"/>
              <p:nvPr/>
            </p:nvSpPr>
            <p:spPr>
              <a:xfrm>
                <a:off x="3286512" y="3406037"/>
                <a:ext cx="458530" cy="97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255</a:t>
                </a:r>
              </a:p>
              <a:p>
                <a:pPr algn="ctr"/>
                <a:r>
                  <a:rPr lang="en-US" altLang="zh-TW" sz="800" dirty="0">
                    <a:latin typeface="Consolas" panose="020B0609020204030204" pitchFamily="49" charset="0"/>
                    <a:cs typeface="Calibri"/>
                  </a:rPr>
                  <a:t>120</a:t>
                </a:r>
                <a:endParaRPr lang="en-US" altLang="zh-TW" sz="800" dirty="0">
                  <a:solidFill>
                    <a:schemeClr val="tx1"/>
                  </a:solidFill>
                  <a:latin typeface="Consolas" panose="020B0609020204030204" pitchFamily="49" charset="0"/>
                  <a:cs typeface="Calibri"/>
                </a:endParaRPr>
              </a:p>
              <a:p>
                <a:pPr algn="ctr"/>
                <a:r>
                  <a:rPr lang="en-US" altLang="zh-TW" sz="800" dirty="0">
                    <a:latin typeface="Consolas" panose="020B0609020204030204" pitchFamily="49" charset="0"/>
                    <a:cs typeface="Calibri"/>
                  </a:rPr>
                  <a:t>…</a:t>
                </a:r>
              </a:p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rPr>
                  <a:t>127</a:t>
                </a:r>
                <a:endParaRPr lang="zh-TW" altLang="en-US" sz="800" dirty="0">
                  <a:solidFill>
                    <a:schemeClr val="tx1"/>
                  </a:solidFill>
                  <a:latin typeface="Consolas" panose="020B0609020204030204" pitchFamily="49" charset="0"/>
                  <a:cs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/>
                <p:cNvSpPr txBox="1"/>
                <p:nvPr/>
              </p:nvSpPr>
              <p:spPr>
                <a:xfrm>
                  <a:off x="7089907" y="1354175"/>
                  <a:ext cx="7619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25600×1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7" name="文字方塊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907" y="1354175"/>
                  <a:ext cx="761940" cy="430887"/>
                </a:xfrm>
                <a:prstGeom prst="rect">
                  <a:avLst/>
                </a:prstGeom>
                <a:blipFill>
                  <a:blip r:embed="rId23"/>
                  <a:stretch>
                    <a:fillRect l="-16000" t="-14085" r="-2400" b="-28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7089907" y="2063411"/>
                  <a:ext cx="80816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25600×1</m:t>
                      </m:r>
                    </m:oMath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907" y="2063411"/>
                  <a:ext cx="808168" cy="430887"/>
                </a:xfrm>
                <a:prstGeom prst="rect">
                  <a:avLst/>
                </a:prstGeom>
                <a:blipFill>
                  <a:blip r:embed="rId24"/>
                  <a:stretch>
                    <a:fillRect l="-15038" t="-14085" b="-28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7089907" y="3094682"/>
                  <a:ext cx="7239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+mj-lt"/>
                      <a:cs typeface="Calibri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25600×1</m:t>
                        </m:r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907" y="3094682"/>
                  <a:ext cx="723981" cy="430887"/>
                </a:xfrm>
                <a:prstGeom prst="rect">
                  <a:avLst/>
                </a:prstGeom>
                <a:blipFill>
                  <a:blip r:embed="rId25"/>
                  <a:stretch>
                    <a:fillRect l="-16807" t="-15714" r="-5042" b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文字方塊 137"/>
            <p:cNvSpPr txBox="1"/>
            <p:nvPr/>
          </p:nvSpPr>
          <p:spPr>
            <a:xfrm rot="5400000">
              <a:off x="6901087" y="2536508"/>
              <a:ext cx="263245" cy="37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2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6" name="群組 135"/>
          <p:cNvGrpSpPr/>
          <p:nvPr/>
        </p:nvGrpSpPr>
        <p:grpSpPr>
          <a:xfrm>
            <a:off x="6465592" y="1486650"/>
            <a:ext cx="290191" cy="1737556"/>
            <a:chOff x="6465592" y="1486650"/>
            <a:chExt cx="290191" cy="1737556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6465592" y="1486650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6465592" y="2189992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6465592" y="3224206"/>
              <a:ext cx="29019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Dropout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42" y="675822"/>
            <a:ext cx="8795657" cy="3959775"/>
          </a:xfrm>
        </p:spPr>
        <p:txBody>
          <a:bodyPr/>
          <a:lstStyle/>
          <a:p>
            <a:r>
              <a:rPr lang="en-US" altLang="zh-TW" dirty="0"/>
              <a:t>Randomly masked the activations</a:t>
            </a:r>
            <a:br>
              <a:rPr lang="en-US" altLang="zh-TW" dirty="0"/>
            </a:br>
            <a:r>
              <a:rPr lang="en-US" altLang="zh-TW" dirty="0"/>
              <a:t>of neurons:</a:t>
            </a:r>
          </a:p>
          <a:p>
            <a:pPr lvl="1"/>
            <a:r>
              <a:rPr lang="en-US" altLang="zh-TW" dirty="0"/>
              <a:t>The masked rate can be specified</a:t>
            </a:r>
          </a:p>
          <a:p>
            <a:pPr lvl="1"/>
            <a:r>
              <a:rPr lang="en-US" altLang="zh-TW" dirty="0"/>
              <a:t>e.g., 0.25, 0.5 ., etc.</a:t>
            </a:r>
          </a:p>
          <a:p>
            <a:r>
              <a:rPr lang="en-US" altLang="zh-TW" dirty="0"/>
              <a:t>Prevent over-fitting</a:t>
            </a:r>
          </a:p>
          <a:p>
            <a:r>
              <a:rPr lang="en-US" altLang="zh-TW" dirty="0"/>
              <a:t>Notice: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</a:rPr>
              <a:t>DO NOT</a:t>
            </a:r>
            <a:r>
              <a:rPr lang="en-US" altLang="zh-TW" dirty="0"/>
              <a:t> appended in the last layer</a:t>
            </a:r>
          </a:p>
          <a:p>
            <a:pPr lvl="1"/>
            <a:r>
              <a:rPr lang="en-US" altLang="zh-TW" dirty="0"/>
              <a:t>Make sure model capacity is sufficient</a:t>
            </a:r>
            <a:br>
              <a:rPr lang="en-US" altLang="zh-TW" dirty="0"/>
            </a:br>
            <a:r>
              <a:rPr lang="en-US" altLang="zh-TW" dirty="0"/>
              <a:t>before dropout layer</a:t>
            </a:r>
          </a:p>
          <a:p>
            <a:pPr lvl="1"/>
            <a:r>
              <a:rPr lang="en-US" altLang="zh-TW" dirty="0"/>
              <a:t>Training time may be increased</a:t>
            </a:r>
            <a:endParaRPr lang="zh-TW" altLang="en-US" dirty="0"/>
          </a:p>
        </p:txBody>
      </p: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5F01CE44-3ADB-4B2D-BDBC-74631E0D5A19}"/>
              </a:ext>
            </a:extLst>
          </p:cNvPr>
          <p:cNvGrpSpPr/>
          <p:nvPr/>
        </p:nvGrpSpPr>
        <p:grpSpPr>
          <a:xfrm>
            <a:off x="5418708" y="1366961"/>
            <a:ext cx="3408533" cy="2803537"/>
            <a:chOff x="4161408" y="1892741"/>
            <a:chExt cx="3408533" cy="2803537"/>
          </a:xfrm>
        </p:grpSpPr>
        <p:sp>
          <p:nvSpPr>
            <p:cNvPr id="8" name="圓角矩形 5">
              <a:extLst>
                <a:ext uri="{FF2B5EF4-FFF2-40B4-BE49-F238E27FC236}">
                  <a16:creationId xmlns:a16="http://schemas.microsoft.com/office/drawing/2014/main" id="{E83EAC03-FEFA-4330-BB8E-23B70FD3FF7E}"/>
                </a:ext>
              </a:extLst>
            </p:cNvPr>
            <p:cNvSpPr/>
            <p:nvPr/>
          </p:nvSpPr>
          <p:spPr>
            <a:xfrm>
              <a:off x="5970707" y="1892742"/>
              <a:ext cx="554964" cy="2455813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6">
              <a:extLst>
                <a:ext uri="{FF2B5EF4-FFF2-40B4-BE49-F238E27FC236}">
                  <a16:creationId xmlns:a16="http://schemas.microsoft.com/office/drawing/2014/main" id="{EDE8663C-185C-4158-9830-2762F7A04DE5}"/>
                </a:ext>
              </a:extLst>
            </p:cNvPr>
            <p:cNvSpPr/>
            <p:nvPr/>
          </p:nvSpPr>
          <p:spPr>
            <a:xfrm>
              <a:off x="6840015" y="1892741"/>
              <a:ext cx="554964" cy="2455813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576BAB2-E1EC-4732-BC1E-8B6EA1554B47}"/>
                    </a:ext>
                  </a:extLst>
                </p:cNvPr>
                <p:cNvSpPr txBox="1"/>
                <p:nvPr/>
              </p:nvSpPr>
              <p:spPr>
                <a:xfrm>
                  <a:off x="4161408" y="2606480"/>
                  <a:ext cx="968465" cy="1051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4576BAB2-E1EC-4732-BC1E-8B6EA1554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08" y="2606480"/>
                  <a:ext cx="968465" cy="10513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58711185-0DC6-4119-925B-6422379EA417}"/>
                    </a:ext>
                  </a:extLst>
                </p:cNvPr>
                <p:cNvSpPr/>
                <p:nvPr/>
              </p:nvSpPr>
              <p:spPr>
                <a:xfrm>
                  <a:off x="5265994" y="1974848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58711185-0DC6-4119-925B-6422379EA4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994" y="1974848"/>
                  <a:ext cx="271925" cy="27192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BE0A1A8B-18D0-4B74-80B8-A92810C11BDB}"/>
                    </a:ext>
                  </a:extLst>
                </p:cNvPr>
                <p:cNvSpPr/>
                <p:nvPr/>
              </p:nvSpPr>
              <p:spPr>
                <a:xfrm>
                  <a:off x="5265994" y="2462873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BE0A1A8B-18D0-4B74-80B8-A92810C11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994" y="2462873"/>
                  <a:ext cx="271925" cy="27192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0CD6EFC8-0026-4F27-9377-6DD0AD1285C1}"/>
                    </a:ext>
                  </a:extLst>
                </p:cNvPr>
                <p:cNvSpPr/>
                <p:nvPr/>
              </p:nvSpPr>
              <p:spPr>
                <a:xfrm>
                  <a:off x="5265994" y="29977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0CD6EFC8-0026-4F27-9377-6DD0AD128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994" y="2997706"/>
                  <a:ext cx="271925" cy="27192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F45FA9E2-AE11-4D71-995F-5177615CA98C}"/>
                    </a:ext>
                  </a:extLst>
                </p:cNvPr>
                <p:cNvSpPr/>
                <p:nvPr/>
              </p:nvSpPr>
              <p:spPr>
                <a:xfrm>
                  <a:off x="5265993" y="3918277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F45FA9E2-AE11-4D71-995F-5177615CA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993" y="3918277"/>
                  <a:ext cx="271925" cy="27192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0CDC50F-74D0-4CEE-AF65-991BA9CE6A2B}"/>
                </a:ext>
              </a:extLst>
            </p:cNvPr>
            <p:cNvGrpSpPr/>
            <p:nvPr/>
          </p:nvGrpSpPr>
          <p:grpSpPr>
            <a:xfrm>
              <a:off x="4867133" y="2085178"/>
              <a:ext cx="375840" cy="2046239"/>
              <a:chOff x="1815740" y="1073969"/>
              <a:chExt cx="605456" cy="3296370"/>
            </a:xfrm>
          </p:grpSpPr>
          <p:sp>
            <p:nvSpPr>
              <p:cNvPr id="112" name="手繪多邊形 109">
                <a:extLst>
                  <a:ext uri="{FF2B5EF4-FFF2-40B4-BE49-F238E27FC236}">
                    <a16:creationId xmlns:a16="http://schemas.microsoft.com/office/drawing/2014/main" id="{77513C04-7FC1-4B40-92E6-5758B10DAFA3}"/>
                  </a:ext>
                </a:extLst>
              </p:cNvPr>
              <p:cNvSpPr/>
              <p:nvPr/>
            </p:nvSpPr>
            <p:spPr>
              <a:xfrm>
                <a:off x="1905438" y="1073969"/>
                <a:ext cx="515758" cy="994685"/>
              </a:xfrm>
              <a:custGeom>
                <a:avLst/>
                <a:gdLst>
                  <a:gd name="connsiteX0" fmla="*/ 0 w 520504"/>
                  <a:gd name="connsiteY0" fmla="*/ 1167619 h 1167619"/>
                  <a:gd name="connsiteX1" fmla="*/ 112541 w 520504"/>
                  <a:gd name="connsiteY1" fmla="*/ 351693 h 1167619"/>
                  <a:gd name="connsiteX2" fmla="*/ 520504 w 520504"/>
                  <a:gd name="connsiteY2" fmla="*/ 0 h 116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0504" h="1167619">
                    <a:moveTo>
                      <a:pt x="0" y="1167619"/>
                    </a:moveTo>
                    <a:cubicBezTo>
                      <a:pt x="12895" y="856957"/>
                      <a:pt x="25790" y="546296"/>
                      <a:pt x="112541" y="351693"/>
                    </a:cubicBezTo>
                    <a:cubicBezTo>
                      <a:pt x="199292" y="157090"/>
                      <a:pt x="359898" y="78545"/>
                      <a:pt x="520504" y="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手繪多邊形 110">
                <a:extLst>
                  <a:ext uri="{FF2B5EF4-FFF2-40B4-BE49-F238E27FC236}">
                    <a16:creationId xmlns:a16="http://schemas.microsoft.com/office/drawing/2014/main" id="{6C6AF024-0F91-4DF4-9074-95AB2801125C}"/>
                  </a:ext>
                </a:extLst>
              </p:cNvPr>
              <p:cNvSpPr/>
              <p:nvPr/>
            </p:nvSpPr>
            <p:spPr>
              <a:xfrm>
                <a:off x="2006347" y="1870032"/>
                <a:ext cx="414849" cy="596165"/>
              </a:xfrm>
              <a:custGeom>
                <a:avLst/>
                <a:gdLst>
                  <a:gd name="connsiteX0" fmla="*/ 0 w 407964"/>
                  <a:gd name="connsiteY0" fmla="*/ 534572 h 534572"/>
                  <a:gd name="connsiteX1" fmla="*/ 225084 w 407964"/>
                  <a:gd name="connsiteY1" fmla="*/ 140677 h 534572"/>
                  <a:gd name="connsiteX2" fmla="*/ 407964 w 407964"/>
                  <a:gd name="connsiteY2" fmla="*/ 0 h 53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964" h="534572">
                    <a:moveTo>
                      <a:pt x="0" y="534572"/>
                    </a:moveTo>
                    <a:cubicBezTo>
                      <a:pt x="78545" y="382172"/>
                      <a:pt x="157090" y="229772"/>
                      <a:pt x="225084" y="140677"/>
                    </a:cubicBezTo>
                    <a:cubicBezTo>
                      <a:pt x="293078" y="51582"/>
                      <a:pt x="350521" y="25791"/>
                      <a:pt x="407964" y="0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440F8EFC-B001-4CAF-BC75-7666E49BA695}"/>
                  </a:ext>
                </a:extLst>
              </p:cNvPr>
              <p:cNvCxnSpPr/>
              <p:nvPr/>
            </p:nvCxnSpPr>
            <p:spPr>
              <a:xfrm flipV="1">
                <a:off x="2096046" y="2742051"/>
                <a:ext cx="325150" cy="18507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手繪多邊形 112">
                <a:extLst>
                  <a:ext uri="{FF2B5EF4-FFF2-40B4-BE49-F238E27FC236}">
                    <a16:creationId xmlns:a16="http://schemas.microsoft.com/office/drawing/2014/main" id="{DEE27BE0-B2A3-4DAD-A451-44575FAA81B7}"/>
                  </a:ext>
                </a:extLst>
              </p:cNvPr>
              <p:cNvSpPr/>
              <p:nvPr/>
            </p:nvSpPr>
            <p:spPr>
              <a:xfrm>
                <a:off x="1815740" y="3450943"/>
                <a:ext cx="605455" cy="919396"/>
              </a:xfrm>
              <a:custGeom>
                <a:avLst/>
                <a:gdLst>
                  <a:gd name="connsiteX0" fmla="*/ 0 w 759655"/>
                  <a:gd name="connsiteY0" fmla="*/ 0 h 1153551"/>
                  <a:gd name="connsiteX1" fmla="*/ 281354 w 759655"/>
                  <a:gd name="connsiteY1" fmla="*/ 844062 h 1153551"/>
                  <a:gd name="connsiteX2" fmla="*/ 759655 w 759655"/>
                  <a:gd name="connsiteY2" fmla="*/ 1153551 h 115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9655" h="1153551">
                    <a:moveTo>
                      <a:pt x="0" y="0"/>
                    </a:moveTo>
                    <a:cubicBezTo>
                      <a:pt x="77372" y="325902"/>
                      <a:pt x="154745" y="651804"/>
                      <a:pt x="281354" y="844062"/>
                    </a:cubicBezTo>
                    <a:cubicBezTo>
                      <a:pt x="407963" y="1036321"/>
                      <a:pt x="583809" y="1094936"/>
                      <a:pt x="759655" y="1153551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手繪多邊形 113">
                <a:extLst>
                  <a:ext uri="{FF2B5EF4-FFF2-40B4-BE49-F238E27FC236}">
                    <a16:creationId xmlns:a16="http://schemas.microsoft.com/office/drawing/2014/main" id="{2583E695-036F-4E0E-B813-2B5ADFED1BCB}"/>
                  </a:ext>
                </a:extLst>
              </p:cNvPr>
              <p:cNvSpPr/>
              <p:nvPr/>
            </p:nvSpPr>
            <p:spPr>
              <a:xfrm>
                <a:off x="2056801" y="3034226"/>
                <a:ext cx="364395" cy="516226"/>
              </a:xfrm>
              <a:custGeom>
                <a:avLst/>
                <a:gdLst>
                  <a:gd name="connsiteX0" fmla="*/ 0 w 457200"/>
                  <a:gd name="connsiteY0" fmla="*/ 0 h 647700"/>
                  <a:gd name="connsiteX1" fmla="*/ 215900 w 457200"/>
                  <a:gd name="connsiteY1" fmla="*/ 533400 h 647700"/>
                  <a:gd name="connsiteX2" fmla="*/ 457200 w 457200"/>
                  <a:gd name="connsiteY2" fmla="*/ 6477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647700">
                    <a:moveTo>
                      <a:pt x="0" y="0"/>
                    </a:moveTo>
                    <a:cubicBezTo>
                      <a:pt x="69850" y="212725"/>
                      <a:pt x="139700" y="425450"/>
                      <a:pt x="215900" y="533400"/>
                    </a:cubicBezTo>
                    <a:cubicBezTo>
                      <a:pt x="292100" y="641350"/>
                      <a:pt x="374650" y="644525"/>
                      <a:pt x="457200" y="647700"/>
                    </a:cubicBezTo>
                  </a:path>
                </a:pathLst>
              </a:custGeom>
              <a:noFill/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828327C-AF24-478B-9E5A-EFD54955632E}"/>
                </a:ext>
              </a:extLst>
            </p:cNvPr>
            <p:cNvSpPr/>
            <p:nvPr/>
          </p:nvSpPr>
          <p:spPr>
            <a:xfrm>
              <a:off x="6096205" y="1949904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F48DD76-7BA5-41BA-B531-6AB8D059421F}"/>
                </a:ext>
              </a:extLst>
            </p:cNvPr>
            <p:cNvSpPr/>
            <p:nvPr/>
          </p:nvSpPr>
          <p:spPr>
            <a:xfrm>
              <a:off x="6096206" y="2438522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E39F57B9-BD2F-456F-8E70-3846D1D96FF7}"/>
                </a:ext>
              </a:extLst>
            </p:cNvPr>
            <p:cNvSpPr/>
            <p:nvPr/>
          </p:nvSpPr>
          <p:spPr>
            <a:xfrm>
              <a:off x="6096205" y="2976162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590F237C-70AD-4BD9-AB85-2B568571F114}"/>
                </a:ext>
              </a:extLst>
            </p:cNvPr>
            <p:cNvSpPr/>
            <p:nvPr/>
          </p:nvSpPr>
          <p:spPr>
            <a:xfrm>
              <a:off x="6096205" y="3898265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359C1ED-7F91-4462-98C4-86AAEBDD1F1B}"/>
                </a:ext>
              </a:extLst>
            </p:cNvPr>
            <p:cNvSpPr/>
            <p:nvPr/>
          </p:nvSpPr>
          <p:spPr>
            <a:xfrm>
              <a:off x="6966824" y="1952522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8D7E4A2-FF8A-4B90-8FD9-9DF264B8BAB0}"/>
                </a:ext>
              </a:extLst>
            </p:cNvPr>
            <p:cNvSpPr/>
            <p:nvPr/>
          </p:nvSpPr>
          <p:spPr>
            <a:xfrm>
              <a:off x="6966824" y="2978780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D6931BB5-3F77-4A39-8E66-3FB713EC3D0D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 flipV="1">
              <a:off x="5537919" y="2105878"/>
              <a:ext cx="558286" cy="49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3369B4D5-7988-48BF-BA5B-330625781A4F}"/>
                </a:ext>
              </a:extLst>
            </p:cNvPr>
            <p:cNvCxnSpPr>
              <a:stCxn id="14" idx="6"/>
              <a:endCxn id="19" idx="2"/>
            </p:cNvCxnSpPr>
            <p:nvPr/>
          </p:nvCxnSpPr>
          <p:spPr>
            <a:xfrm flipV="1">
              <a:off x="5537919" y="2594496"/>
              <a:ext cx="558287" cy="4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6E1BC324-3A23-41F1-9A08-B2EF34FE5B82}"/>
                </a:ext>
              </a:extLst>
            </p:cNvPr>
            <p:cNvCxnSpPr>
              <a:stCxn id="15" idx="6"/>
              <a:endCxn id="20" idx="2"/>
            </p:cNvCxnSpPr>
            <p:nvPr/>
          </p:nvCxnSpPr>
          <p:spPr>
            <a:xfrm flipV="1">
              <a:off x="5537919" y="3132136"/>
              <a:ext cx="558286" cy="15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D425308-123E-4F0C-B60E-7CF138100FA9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 flipV="1">
              <a:off x="5537918" y="4054239"/>
              <a:ext cx="55828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2160B4A-555A-419A-B9FC-6B9D123EB4B1}"/>
                </a:ext>
              </a:extLst>
            </p:cNvPr>
            <p:cNvCxnSpPr>
              <a:stCxn id="13" idx="6"/>
              <a:endCxn id="19" idx="2"/>
            </p:cNvCxnSpPr>
            <p:nvPr/>
          </p:nvCxnSpPr>
          <p:spPr>
            <a:xfrm>
              <a:off x="5537919" y="2110811"/>
              <a:ext cx="558287" cy="483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99DCA6D9-AA21-48E2-A6CE-54F6A280FCB7}"/>
                </a:ext>
              </a:extLst>
            </p:cNvPr>
            <p:cNvCxnSpPr>
              <a:stCxn id="13" idx="6"/>
              <a:endCxn id="20" idx="2"/>
            </p:cNvCxnSpPr>
            <p:nvPr/>
          </p:nvCxnSpPr>
          <p:spPr>
            <a:xfrm>
              <a:off x="5537919" y="2110811"/>
              <a:ext cx="558286" cy="10213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F579F84-265E-49F8-A7FD-1BFB812BBBCC}"/>
                </a:ext>
              </a:extLst>
            </p:cNvPr>
            <p:cNvCxnSpPr>
              <a:stCxn id="14" idx="6"/>
              <a:endCxn id="20" idx="2"/>
            </p:cNvCxnSpPr>
            <p:nvPr/>
          </p:nvCxnSpPr>
          <p:spPr>
            <a:xfrm>
              <a:off x="5537919" y="2598836"/>
              <a:ext cx="558286" cy="533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CE63C03B-F245-4FD9-BEC4-442DAA6D603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 flipV="1">
              <a:off x="5537919" y="2105878"/>
              <a:ext cx="558286" cy="4929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F2726DF3-3E38-40CB-B358-F797A7917CEA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 flipV="1">
              <a:off x="5537919" y="2105878"/>
              <a:ext cx="558286" cy="10277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9F5D1EF2-C6FF-4C0D-BBDC-F6E0FE583AD8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5537918" y="3751187"/>
              <a:ext cx="558286" cy="303053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B9A2E6BB-51DD-46DB-8BA5-1650F58C6D54}"/>
                </a:ext>
              </a:extLst>
            </p:cNvPr>
            <p:cNvCxnSpPr>
              <a:stCxn id="15" idx="6"/>
            </p:cNvCxnSpPr>
            <p:nvPr/>
          </p:nvCxnSpPr>
          <p:spPr>
            <a:xfrm>
              <a:off x="5537919" y="3133669"/>
              <a:ext cx="558285" cy="328574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65D14016-528D-4D58-8771-DCEBD5015A23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5537919" y="2598836"/>
              <a:ext cx="555404" cy="863407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5F1DB822-B3C3-4313-927F-3D9258FCC049}"/>
                </a:ext>
              </a:extLst>
            </p:cNvPr>
            <p:cNvCxnSpPr>
              <a:stCxn id="13" idx="6"/>
            </p:cNvCxnSpPr>
            <p:nvPr/>
          </p:nvCxnSpPr>
          <p:spPr>
            <a:xfrm>
              <a:off x="5537919" y="2110811"/>
              <a:ext cx="555404" cy="1355772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6A787827-0546-4B06-A967-CA6434648AF8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>
              <a:off x="6408152" y="2105878"/>
              <a:ext cx="558672" cy="26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A0698C04-1F0F-4C3F-9A90-B54A4A840D2B}"/>
                </a:ext>
              </a:extLst>
            </p:cNvPr>
            <p:cNvCxnSpPr>
              <a:stCxn id="20" idx="6"/>
              <a:endCxn id="24" idx="2"/>
            </p:cNvCxnSpPr>
            <p:nvPr/>
          </p:nvCxnSpPr>
          <p:spPr>
            <a:xfrm>
              <a:off x="6408152" y="3132136"/>
              <a:ext cx="558672" cy="26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21C8EC98-2653-4531-91B4-7BFCDE74F166}"/>
                </a:ext>
              </a:extLst>
            </p:cNvPr>
            <p:cNvCxnSpPr>
              <a:stCxn id="18" idx="6"/>
              <a:endCxn id="23" idx="2"/>
            </p:cNvCxnSpPr>
            <p:nvPr/>
          </p:nvCxnSpPr>
          <p:spPr>
            <a:xfrm>
              <a:off x="6408152" y="2105878"/>
              <a:ext cx="558673" cy="4912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551A1EE5-EA79-46E9-9FA6-3945B2E08C4B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6408152" y="2105878"/>
              <a:ext cx="558672" cy="10288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7A1BA96-8C0C-4EBD-B627-6CB981D4EF03}"/>
                </a:ext>
              </a:extLst>
            </p:cNvPr>
            <p:cNvCxnSpPr>
              <a:stCxn id="19" idx="6"/>
              <a:endCxn id="24" idx="2"/>
            </p:cNvCxnSpPr>
            <p:nvPr/>
          </p:nvCxnSpPr>
          <p:spPr>
            <a:xfrm>
              <a:off x="6408153" y="2594496"/>
              <a:ext cx="558671" cy="5402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08780FD1-3200-466F-B2F1-2E172FCBFC4E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6408153" y="2108496"/>
              <a:ext cx="558671" cy="4860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97051FB6-3E95-442F-B784-5917CEEEB567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 flipV="1">
              <a:off x="6408152" y="2108496"/>
              <a:ext cx="558672" cy="10236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719E083D-5F89-491F-B08B-00F2F2078C6A}"/>
                </a:ext>
              </a:extLst>
            </p:cNvPr>
            <p:cNvGrpSpPr/>
            <p:nvPr/>
          </p:nvGrpSpPr>
          <p:grpSpPr>
            <a:xfrm>
              <a:off x="6408152" y="3751188"/>
              <a:ext cx="870619" cy="461642"/>
              <a:chOff x="6408152" y="3751188"/>
              <a:chExt cx="870619" cy="461642"/>
            </a:xfrm>
          </p:grpSpPr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68E81384-EAAC-414D-96C5-1BFA80366FA9}"/>
                  </a:ext>
                </a:extLst>
              </p:cNvPr>
              <p:cNvSpPr/>
              <p:nvPr/>
            </p:nvSpPr>
            <p:spPr>
              <a:xfrm>
                <a:off x="6966824" y="3900883"/>
                <a:ext cx="311947" cy="311947"/>
              </a:xfrm>
              <a:prstGeom prst="ellips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F6C2EB7C-A436-4CE5-B6AF-E7212FCDE0F9}"/>
                  </a:ext>
                </a:extLst>
              </p:cNvPr>
              <p:cNvCxnSpPr>
                <a:stCxn id="21" idx="6"/>
                <a:endCxn id="25" idx="2"/>
              </p:cNvCxnSpPr>
              <p:nvPr/>
            </p:nvCxnSpPr>
            <p:spPr>
              <a:xfrm>
                <a:off x="6408152" y="4054239"/>
                <a:ext cx="558672" cy="26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>
                <a:extLst>
                  <a:ext uri="{FF2B5EF4-FFF2-40B4-BE49-F238E27FC236}">
                    <a16:creationId xmlns:a16="http://schemas.microsoft.com/office/drawing/2014/main" id="{E6C51485-7DFC-4C48-AB0E-1E988494C878}"/>
                  </a:ext>
                </a:extLst>
              </p:cNvPr>
              <p:cNvCxnSpPr>
                <a:stCxn id="21" idx="6"/>
              </p:cNvCxnSpPr>
              <p:nvPr/>
            </p:nvCxnSpPr>
            <p:spPr>
              <a:xfrm flipV="1">
                <a:off x="6408152" y="3751188"/>
                <a:ext cx="579449" cy="303051"/>
              </a:xfrm>
              <a:prstGeom prst="straightConnector1">
                <a:avLst/>
              </a:prstGeom>
              <a:ln w="12700"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E7C2293D-0662-4142-BA08-A8F46F2F88CD}"/>
                </a:ext>
              </a:extLst>
            </p:cNvPr>
            <p:cNvCxnSpPr>
              <a:stCxn id="20" idx="6"/>
            </p:cNvCxnSpPr>
            <p:nvPr/>
          </p:nvCxnSpPr>
          <p:spPr>
            <a:xfrm>
              <a:off x="6408152" y="3132136"/>
              <a:ext cx="579449" cy="330107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E7E6B310-48EB-46CB-8ABF-DF1EDA0B35EA}"/>
                </a:ext>
              </a:extLst>
            </p:cNvPr>
            <p:cNvCxnSpPr>
              <a:stCxn id="19" idx="6"/>
            </p:cNvCxnSpPr>
            <p:nvPr/>
          </p:nvCxnSpPr>
          <p:spPr>
            <a:xfrm>
              <a:off x="6408153" y="2594496"/>
              <a:ext cx="576567" cy="867747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5909C713-A2DC-46BE-94F4-63A62EC966B0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 flipV="1">
              <a:off x="5537919" y="2594496"/>
              <a:ext cx="558287" cy="539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07B6D711-A67D-4CAF-BDF9-9D5865AE5877}"/>
                </a:ext>
              </a:extLst>
            </p:cNvPr>
            <p:cNvGrpSpPr/>
            <p:nvPr/>
          </p:nvGrpSpPr>
          <p:grpSpPr>
            <a:xfrm>
              <a:off x="6408152" y="2105878"/>
              <a:ext cx="870620" cy="1360705"/>
              <a:chOff x="6408152" y="2105878"/>
              <a:chExt cx="870620" cy="1360705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34068F50-5C49-4CD1-B2FF-BF0D787C4157}"/>
                  </a:ext>
                </a:extLst>
              </p:cNvPr>
              <p:cNvSpPr/>
              <p:nvPr/>
            </p:nvSpPr>
            <p:spPr>
              <a:xfrm>
                <a:off x="6966825" y="2441140"/>
                <a:ext cx="311947" cy="311947"/>
              </a:xfrm>
              <a:prstGeom prst="ellips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FBD599AB-11F7-40B0-A915-91B3A35DCDAC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408153" y="2594496"/>
                <a:ext cx="558672" cy="26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CC6633DB-5DA3-4918-AB64-72051C40ECE8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>
                <a:off x="6408152" y="2105878"/>
                <a:ext cx="576568" cy="1360705"/>
              </a:xfrm>
              <a:prstGeom prst="straightConnector1">
                <a:avLst/>
              </a:prstGeom>
              <a:ln w="12700"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65CA8273-D370-4987-8DE5-E1454F24D579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 flipV="1">
                <a:off x="6408152" y="2597114"/>
                <a:ext cx="558673" cy="53502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2F83B96F-6BB3-4B19-9FA6-AC7A30487BA9}"/>
                </a:ext>
              </a:extLst>
            </p:cNvPr>
            <p:cNvCxnSpPr>
              <a:stCxn id="22" idx="6"/>
            </p:cNvCxnSpPr>
            <p:nvPr/>
          </p:nvCxnSpPr>
          <p:spPr>
            <a:xfrm flipV="1">
              <a:off x="7278770" y="2105877"/>
              <a:ext cx="270000" cy="2619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8270AB2E-88CE-40C7-AE70-873DEDD9EA6F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7278772" y="2594496"/>
              <a:ext cx="269999" cy="2618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C92234BA-3B18-4B3E-9AC1-33C820A6DC96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7278771" y="3132134"/>
              <a:ext cx="270000" cy="2620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236F9F2E-18F9-4900-9EEA-9136079A5E1E}"/>
                </a:ext>
              </a:extLst>
            </p:cNvPr>
            <p:cNvCxnSpPr>
              <a:stCxn id="25" idx="6"/>
            </p:cNvCxnSpPr>
            <p:nvPr/>
          </p:nvCxnSpPr>
          <p:spPr>
            <a:xfrm flipV="1">
              <a:off x="7278771" y="4054239"/>
              <a:ext cx="270000" cy="2618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0047B743-B3CE-4858-9FB8-8087E0848398}"/>
                </a:ext>
              </a:extLst>
            </p:cNvPr>
            <p:cNvCxnSpPr>
              <a:stCxn id="22" idx="6"/>
            </p:cNvCxnSpPr>
            <p:nvPr/>
          </p:nvCxnSpPr>
          <p:spPr>
            <a:xfrm>
              <a:off x="7278771" y="2108496"/>
              <a:ext cx="275612" cy="330154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0DC8831F-CB1D-4B5E-9F6E-24FD3B90F0F3}"/>
                </a:ext>
              </a:extLst>
            </p:cNvPr>
            <p:cNvCxnSpPr>
              <a:stCxn id="23" idx="6"/>
            </p:cNvCxnSpPr>
            <p:nvPr/>
          </p:nvCxnSpPr>
          <p:spPr>
            <a:xfrm>
              <a:off x="7278772" y="2597114"/>
              <a:ext cx="288669" cy="352297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2CF7D658-AC65-4756-A6D6-03A44BE02B2A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7278771" y="2750468"/>
              <a:ext cx="291170" cy="384286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495CAEE8-CF50-44C8-AE3C-7E8694E9EA0A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7278772" y="2289572"/>
              <a:ext cx="260557" cy="307542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176C23F-1C26-4E7C-B7F9-A26CF17EC655}"/>
                </a:ext>
              </a:extLst>
            </p:cNvPr>
            <p:cNvCxnSpPr>
              <a:stCxn id="25" idx="6"/>
            </p:cNvCxnSpPr>
            <p:nvPr/>
          </p:nvCxnSpPr>
          <p:spPr>
            <a:xfrm flipV="1">
              <a:off x="7278771" y="3751523"/>
              <a:ext cx="275612" cy="305334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14F99648-81AD-446B-ABF1-B77140695DA3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7278771" y="3134754"/>
              <a:ext cx="286327" cy="322558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3ABF7A5A-513C-4488-8DBF-FD9AB800A1E0}"/>
                </a:ext>
              </a:extLst>
            </p:cNvPr>
            <p:cNvSpPr txBox="1"/>
            <p:nvPr/>
          </p:nvSpPr>
          <p:spPr>
            <a:xfrm>
              <a:off x="5857716" y="4388501"/>
              <a:ext cx="780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C00000"/>
                  </a:solidFill>
                  <a:latin typeface="Calibri"/>
                  <a:cs typeface="Calibri"/>
                </a:rPr>
                <a:t>Layer </a:t>
              </a:r>
              <a:r>
                <a:rPr lang="en-US" altLang="zh-TW" sz="1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endParaRPr lang="zh-TW" altLang="en-US" sz="1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53CDD2CD-5927-4435-9986-D58734C7F0FF}"/>
                </a:ext>
              </a:extLst>
            </p:cNvPr>
            <p:cNvSpPr txBox="1"/>
            <p:nvPr/>
          </p:nvSpPr>
          <p:spPr>
            <a:xfrm>
              <a:off x="6727024" y="4388500"/>
              <a:ext cx="780945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C00000"/>
                  </a:solidFill>
                  <a:latin typeface="Calibri"/>
                  <a:cs typeface="Calibri"/>
                </a:rPr>
                <a:t>Dropout</a:t>
              </a:r>
              <a:endParaRPr lang="zh-TW" altLang="en-US" sz="1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30604332-B7F0-45BC-B578-AC9A30192B33}"/>
                </a:ext>
              </a:extLst>
            </p:cNvPr>
            <p:cNvSpPr txBox="1"/>
            <p:nvPr/>
          </p:nvSpPr>
          <p:spPr>
            <a:xfrm>
              <a:off x="4881722" y="4388497"/>
              <a:ext cx="104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C00000"/>
                  </a:solidFill>
                  <a:latin typeface="Calibri"/>
                  <a:cs typeface="Calibri"/>
                </a:rPr>
                <a:t>Input Layer</a:t>
              </a:r>
              <a:endParaRPr lang="zh-TW" altLang="en-US" sz="1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B522CC3F-1C96-44FE-95A2-102ECC9A2830}"/>
              </a:ext>
            </a:extLst>
          </p:cNvPr>
          <p:cNvGrpSpPr/>
          <p:nvPr/>
        </p:nvGrpSpPr>
        <p:grpSpPr>
          <a:xfrm>
            <a:off x="7665452" y="1580098"/>
            <a:ext cx="874192" cy="2107754"/>
            <a:chOff x="7665452" y="1580098"/>
            <a:chExt cx="874192" cy="2107754"/>
          </a:xfrm>
        </p:grpSpPr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7C951993-E5DA-41BE-B861-263D91E0046F}"/>
                </a:ext>
              </a:extLst>
            </p:cNvPr>
            <p:cNvGrpSpPr/>
            <p:nvPr/>
          </p:nvGrpSpPr>
          <p:grpSpPr>
            <a:xfrm>
              <a:off x="7665452" y="1580098"/>
              <a:ext cx="870620" cy="1026258"/>
              <a:chOff x="7232065" y="2327415"/>
              <a:chExt cx="870620" cy="1026258"/>
            </a:xfrm>
          </p:grpSpPr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36F06941-C7DB-4A8F-B615-C3A26967A7DB}"/>
                  </a:ext>
                </a:extLst>
              </p:cNvPr>
              <p:cNvGrpSpPr/>
              <p:nvPr/>
            </p:nvGrpSpPr>
            <p:grpSpPr>
              <a:xfrm>
                <a:off x="7232065" y="2327415"/>
                <a:ext cx="870620" cy="1026258"/>
                <a:chOff x="6560552" y="2258278"/>
                <a:chExt cx="870620" cy="1026258"/>
              </a:xfrm>
            </p:grpSpPr>
            <p:sp>
              <p:nvSpPr>
                <p:cNvPr id="120" name="橢圓 119">
                  <a:extLst>
                    <a:ext uri="{FF2B5EF4-FFF2-40B4-BE49-F238E27FC236}">
                      <a16:creationId xmlns:a16="http://schemas.microsoft.com/office/drawing/2014/main" id="{A0581518-1170-474C-A469-C4FCD66D5839}"/>
                    </a:ext>
                  </a:extLst>
                </p:cNvPr>
                <p:cNvSpPr/>
                <p:nvPr/>
              </p:nvSpPr>
              <p:spPr>
                <a:xfrm>
                  <a:off x="7119225" y="2593540"/>
                  <a:ext cx="311947" cy="311947"/>
                </a:xfrm>
                <a:prstGeom prst="ellipse">
                  <a:avLst/>
                </a:prstGeom>
                <a:pattFill prst="pct5">
                  <a:fgClr>
                    <a:schemeClr val="lt1"/>
                  </a:fgClr>
                  <a:bgClr>
                    <a:schemeClr val="bg1"/>
                  </a:bgClr>
                </a:pattFill>
                <a:ln>
                  <a:solidFill>
                    <a:srgbClr val="FF0000"/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21" name="直線單箭頭接點 120">
                  <a:extLst>
                    <a:ext uri="{FF2B5EF4-FFF2-40B4-BE49-F238E27FC236}">
                      <a16:creationId xmlns:a16="http://schemas.microsoft.com/office/drawing/2014/main" id="{8C8A3CFE-FC16-4714-9407-620B234492FE}"/>
                    </a:ext>
                  </a:extLst>
                </p:cNvPr>
                <p:cNvCxnSpPr>
                  <a:endCxn id="120" idx="2"/>
                </p:cNvCxnSpPr>
                <p:nvPr/>
              </p:nvCxnSpPr>
              <p:spPr>
                <a:xfrm>
                  <a:off x="6560553" y="2746896"/>
                  <a:ext cx="558672" cy="2618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121">
                  <a:extLst>
                    <a:ext uri="{FF2B5EF4-FFF2-40B4-BE49-F238E27FC236}">
                      <a16:creationId xmlns:a16="http://schemas.microsoft.com/office/drawing/2014/main" id="{72696DF6-263E-4B57-9F38-E5BB561FA11C}"/>
                    </a:ext>
                  </a:extLst>
                </p:cNvPr>
                <p:cNvCxnSpPr>
                  <a:endCxn id="120" idx="2"/>
                </p:cNvCxnSpPr>
                <p:nvPr/>
              </p:nvCxnSpPr>
              <p:spPr>
                <a:xfrm>
                  <a:off x="6560552" y="2258278"/>
                  <a:ext cx="558673" cy="491236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22">
                  <a:extLst>
                    <a:ext uri="{FF2B5EF4-FFF2-40B4-BE49-F238E27FC236}">
                      <a16:creationId xmlns:a16="http://schemas.microsoft.com/office/drawing/2014/main" id="{814C0E63-D04F-465B-A59A-7F7D37100B56}"/>
                    </a:ext>
                  </a:extLst>
                </p:cNvPr>
                <p:cNvCxnSpPr>
                  <a:endCxn id="120" idx="2"/>
                </p:cNvCxnSpPr>
                <p:nvPr/>
              </p:nvCxnSpPr>
              <p:spPr>
                <a:xfrm flipV="1">
                  <a:off x="6560552" y="2749514"/>
                  <a:ext cx="558673" cy="535022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乘號 125">
                <a:extLst>
                  <a:ext uri="{FF2B5EF4-FFF2-40B4-BE49-F238E27FC236}">
                    <a16:creationId xmlns:a16="http://schemas.microsoft.com/office/drawing/2014/main" id="{D04D18A9-9D07-4DFF-B63C-8BEA331B9EF1}"/>
                  </a:ext>
                </a:extLst>
              </p:cNvPr>
              <p:cNvSpPr/>
              <p:nvPr/>
            </p:nvSpPr>
            <p:spPr>
              <a:xfrm>
                <a:off x="7790738" y="2662677"/>
                <a:ext cx="311947" cy="311947"/>
              </a:xfrm>
              <a:prstGeom prst="mathMultiply">
                <a:avLst>
                  <a:gd name="adj1" fmla="val 8253"/>
                </a:avLst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BF507D53-FF8E-46AD-8AB0-82B05DC7C244}"/>
                </a:ext>
              </a:extLst>
            </p:cNvPr>
            <p:cNvGrpSpPr/>
            <p:nvPr/>
          </p:nvGrpSpPr>
          <p:grpSpPr>
            <a:xfrm>
              <a:off x="7665452" y="3225408"/>
              <a:ext cx="874192" cy="462444"/>
              <a:chOff x="6560552" y="3903588"/>
              <a:chExt cx="874192" cy="462444"/>
            </a:xfrm>
          </p:grpSpPr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9D2C7D43-0C17-474E-86E0-77B059254746}"/>
                  </a:ext>
                </a:extLst>
              </p:cNvPr>
              <p:cNvGrpSpPr/>
              <p:nvPr/>
            </p:nvGrpSpPr>
            <p:grpSpPr>
              <a:xfrm>
                <a:off x="6560552" y="3903588"/>
                <a:ext cx="870619" cy="461642"/>
                <a:chOff x="6408152" y="3751188"/>
                <a:chExt cx="870619" cy="461642"/>
              </a:xfrm>
            </p:grpSpPr>
            <p:sp>
              <p:nvSpPr>
                <p:cNvPr id="133" name="橢圓 132">
                  <a:extLst>
                    <a:ext uri="{FF2B5EF4-FFF2-40B4-BE49-F238E27FC236}">
                      <a16:creationId xmlns:a16="http://schemas.microsoft.com/office/drawing/2014/main" id="{21ED34E1-BDA8-410C-8CA7-B6946CD403EB}"/>
                    </a:ext>
                  </a:extLst>
                </p:cNvPr>
                <p:cNvSpPr/>
                <p:nvPr/>
              </p:nvSpPr>
              <p:spPr>
                <a:xfrm>
                  <a:off x="6966824" y="3900883"/>
                  <a:ext cx="311947" cy="311947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34" name="直線單箭頭接點 133">
                  <a:extLst>
                    <a:ext uri="{FF2B5EF4-FFF2-40B4-BE49-F238E27FC236}">
                      <a16:creationId xmlns:a16="http://schemas.microsoft.com/office/drawing/2014/main" id="{3936E518-98C6-4659-8D25-022338F19895}"/>
                    </a:ext>
                  </a:extLst>
                </p:cNvPr>
                <p:cNvCxnSpPr>
                  <a:endCxn id="133" idx="2"/>
                </p:cNvCxnSpPr>
                <p:nvPr/>
              </p:nvCxnSpPr>
              <p:spPr>
                <a:xfrm>
                  <a:off x="6408152" y="4054239"/>
                  <a:ext cx="558672" cy="2618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單箭頭接點 134">
                  <a:extLst>
                    <a:ext uri="{FF2B5EF4-FFF2-40B4-BE49-F238E27FC236}">
                      <a16:creationId xmlns:a16="http://schemas.microsoft.com/office/drawing/2014/main" id="{81F013E2-1D0A-412A-B29A-7D02B8E6DE7A}"/>
                    </a:ext>
                  </a:extLst>
                </p:cNvPr>
                <p:cNvCxnSpPr/>
                <p:nvPr/>
              </p:nvCxnSpPr>
              <p:spPr>
                <a:xfrm flipV="1">
                  <a:off x="6408152" y="3751188"/>
                  <a:ext cx="579449" cy="303051"/>
                </a:xfrm>
                <a:prstGeom prst="straightConnector1">
                  <a:avLst/>
                </a:prstGeom>
                <a:ln w="127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乘號 129">
                <a:extLst>
                  <a:ext uri="{FF2B5EF4-FFF2-40B4-BE49-F238E27FC236}">
                    <a16:creationId xmlns:a16="http://schemas.microsoft.com/office/drawing/2014/main" id="{AB45299A-1A8A-40D9-AACE-3B8C1F01CA5E}"/>
                  </a:ext>
                </a:extLst>
              </p:cNvPr>
              <p:cNvSpPr/>
              <p:nvPr/>
            </p:nvSpPr>
            <p:spPr>
              <a:xfrm>
                <a:off x="7122797" y="4054085"/>
                <a:ext cx="311947" cy="311947"/>
              </a:xfrm>
              <a:prstGeom prst="mathMultiply">
                <a:avLst>
                  <a:gd name="adj1" fmla="val 8253"/>
                </a:avLst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0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Layer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normalization can benefit to the training task</a:t>
            </a:r>
          </a:p>
        </p:txBody>
      </p:sp>
      <p:grpSp>
        <p:nvGrpSpPr>
          <p:cNvPr id="37" name="群組 36"/>
          <p:cNvGrpSpPr/>
          <p:nvPr/>
        </p:nvGrpSpPr>
        <p:grpSpPr>
          <a:xfrm>
            <a:off x="4386636" y="1624853"/>
            <a:ext cx="4462327" cy="1200329"/>
            <a:chOff x="557348" y="1156500"/>
            <a:chExt cx="4462327" cy="1200329"/>
          </a:xfrm>
        </p:grpSpPr>
        <p:sp>
          <p:nvSpPr>
            <p:cNvPr id="38" name="矩形 37"/>
            <p:cNvSpPr/>
            <p:nvPr/>
          </p:nvSpPr>
          <p:spPr>
            <a:xfrm>
              <a:off x="3270599" y="1156500"/>
              <a:ext cx="418012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57348" y="1156500"/>
                  <a:ext cx="319604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chemeClr val="bg1">
                          <a:lumMod val="50000"/>
                        </a:schemeClr>
                      </a:solidFill>
                      <a:latin typeface="Consolas" panose="020B0609020204030204" pitchFamily="49" charset="0"/>
                      <a:cs typeface="Calibri"/>
                    </a:rPr>
                    <a:t>1,3,2, …</a:t>
                  </a:r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	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TW" dirty="0"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b="1" dirty="0">
                      <a:latin typeface="Consolas" panose="020B0609020204030204" pitchFamily="49" charset="0"/>
                      <a:cs typeface="Calibri"/>
                    </a:rPr>
                    <a:t>3200</a:t>
                  </a:r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, </a:t>
                  </a:r>
                  <a:r>
                    <a:rPr lang="en-US" altLang="zh-TW" b="1" dirty="0">
                      <a:latin typeface="Consolas" panose="020B0609020204030204" pitchFamily="49" charset="0"/>
                      <a:cs typeface="Calibri"/>
                    </a:rPr>
                    <a:t>2400</a:t>
                  </a:r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, </a:t>
                  </a:r>
                  <a:r>
                    <a:rPr lang="en-US" altLang="zh-TW" b="1" dirty="0">
                      <a:latin typeface="Consolas" panose="020B0609020204030204" pitchFamily="49" charset="0"/>
                      <a:cs typeface="Calibri"/>
                    </a:rPr>
                    <a:t>1952</a:t>
                  </a:r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, …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TW" dirty="0"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…						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cs typeface="Calibri"/>
                        </a:rPr>
                        <m:t>⋮</m:t>
                      </m:r>
                    </m:oMath>
                  </a14:m>
                  <a:endParaRPr lang="en-US" altLang="zh-TW" dirty="0"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nsolas" panose="020B0609020204030204" pitchFamily="49" charset="0"/>
                      <a:cs typeface="Calibri"/>
                    </a:rPr>
                    <a:t>15, 20, 18 …</a:t>
                  </a:r>
                  <a:r>
                    <a:rPr lang="en-US" altLang="zh-TW" dirty="0">
                      <a:latin typeface="Consolas" panose="020B0609020204030204" pitchFamily="49" charset="0"/>
                      <a:cs typeface="Calibri"/>
                    </a:rPr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ℓ</m:t>
                          </m:r>
                        </m:sub>
                      </m:sSub>
                    </m:oMath>
                  </a14:m>
                  <a:endParaRPr lang="zh-TW" altLang="en-US" dirty="0">
                    <a:latin typeface="Consolas" panose="020B0609020204030204" pitchFamily="49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48" y="1156500"/>
                  <a:ext cx="3196045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1718" t="-3061" b="-76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橢圓 39"/>
            <p:cNvSpPr/>
            <p:nvPr/>
          </p:nvSpPr>
          <p:spPr>
            <a:xfrm>
              <a:off x="4165599" y="1533640"/>
              <a:ext cx="446048" cy="446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單箭頭接點 40"/>
            <p:cNvCxnSpPr>
              <a:endCxn id="40" idx="1"/>
            </p:cNvCxnSpPr>
            <p:nvPr/>
          </p:nvCxnSpPr>
          <p:spPr>
            <a:xfrm>
              <a:off x="3688611" y="1356360"/>
              <a:ext cx="542310" cy="242602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endCxn id="40" idx="2"/>
            </p:cNvCxnSpPr>
            <p:nvPr/>
          </p:nvCxnSpPr>
          <p:spPr>
            <a:xfrm>
              <a:off x="3688341" y="1645920"/>
              <a:ext cx="477258" cy="110744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endCxn id="40" idx="3"/>
            </p:cNvCxnSpPr>
            <p:nvPr/>
          </p:nvCxnSpPr>
          <p:spPr>
            <a:xfrm flipV="1">
              <a:off x="3688611" y="1914366"/>
              <a:ext cx="542310" cy="242602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 rot="1511259">
                  <a:off x="3752346" y="1214899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11259">
                  <a:off x="3752346" y="1214899"/>
                  <a:ext cx="39234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 rot="754615">
                  <a:off x="3728631" y="1459063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54615">
                  <a:off x="3728631" y="1459063"/>
                  <a:ext cx="39234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 rot="20037192">
                  <a:off x="3713191" y="1815024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37192">
                  <a:off x="3713191" y="1815024"/>
                  <a:ext cx="39234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線單箭頭接點 46"/>
            <p:cNvCxnSpPr>
              <a:stCxn id="40" idx="6"/>
            </p:cNvCxnSpPr>
            <p:nvPr/>
          </p:nvCxnSpPr>
          <p:spPr>
            <a:xfrm>
              <a:off x="4611647" y="1756664"/>
              <a:ext cx="274678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4819650" y="1514256"/>
                  <a:ext cx="2000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650" y="1514256"/>
                  <a:ext cx="200025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63636" b="-106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/>
          <p:cNvGrpSpPr/>
          <p:nvPr/>
        </p:nvGrpSpPr>
        <p:grpSpPr>
          <a:xfrm>
            <a:off x="4386636" y="3212857"/>
            <a:ext cx="4462327" cy="1200329"/>
            <a:chOff x="557348" y="1156500"/>
            <a:chExt cx="4462327" cy="1200329"/>
          </a:xfrm>
        </p:grpSpPr>
        <p:sp>
          <p:nvSpPr>
            <p:cNvPr id="50" name="矩形 49"/>
            <p:cNvSpPr/>
            <p:nvPr/>
          </p:nvSpPr>
          <p:spPr>
            <a:xfrm>
              <a:off x="3270599" y="1156500"/>
              <a:ext cx="418012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557348" y="1156500"/>
                  <a:ext cx="319604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alibri"/>
                    </a:rPr>
                    <a:t>0.50, 0.89, 1.00, …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alibri"/>
                    </a:rPr>
                    <a:t>0.45, 0.12, 0.13, …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alibri"/>
                    </a:rPr>
                    <a:t>…						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⋮</m:t>
                      </m:r>
                    </m:oMath>
                  </a14:m>
                  <a:endPara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endParaRPr>
                </a:p>
                <a:p>
                  <a:r>
                    <a:rPr lang="en-US" altLang="zh-TW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alibri"/>
                    </a:rPr>
                    <a:t>0.72, 0.84, 0.68, …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ℓ</m:t>
                          </m:r>
                        </m:sub>
                      </m:sSub>
                    </m:oMath>
                  </a14:m>
                  <a:endParaRPr lang="zh-TW" alt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48" y="1156500"/>
                  <a:ext cx="3196045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718" t="-2538" b="-71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橢圓 51"/>
            <p:cNvSpPr/>
            <p:nvPr/>
          </p:nvSpPr>
          <p:spPr>
            <a:xfrm>
              <a:off x="4165599" y="1533640"/>
              <a:ext cx="446048" cy="446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3" name="直線單箭頭接點 52"/>
            <p:cNvCxnSpPr>
              <a:endCxn id="52" idx="1"/>
            </p:cNvCxnSpPr>
            <p:nvPr/>
          </p:nvCxnSpPr>
          <p:spPr>
            <a:xfrm>
              <a:off x="3688611" y="1356360"/>
              <a:ext cx="542310" cy="242602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52" idx="2"/>
            </p:cNvCxnSpPr>
            <p:nvPr/>
          </p:nvCxnSpPr>
          <p:spPr>
            <a:xfrm>
              <a:off x="3688341" y="1645920"/>
              <a:ext cx="477258" cy="110744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52" idx="3"/>
            </p:cNvCxnSpPr>
            <p:nvPr/>
          </p:nvCxnSpPr>
          <p:spPr>
            <a:xfrm flipV="1">
              <a:off x="3688611" y="1914366"/>
              <a:ext cx="542310" cy="242602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 rot="1511259">
                  <a:off x="3752346" y="1214899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11259">
                  <a:off x="3752346" y="1214899"/>
                  <a:ext cx="39234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 rot="754615">
                  <a:off x="3728631" y="1459063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54615">
                  <a:off x="3728631" y="1459063"/>
                  <a:ext cx="39234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 rot="20037192">
                  <a:off x="3713191" y="1815024"/>
                  <a:ext cx="3923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37192">
                  <a:off x="3713191" y="1815024"/>
                  <a:ext cx="39234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單箭頭接點 58"/>
            <p:cNvCxnSpPr>
              <a:stCxn id="52" idx="6"/>
            </p:cNvCxnSpPr>
            <p:nvPr/>
          </p:nvCxnSpPr>
          <p:spPr>
            <a:xfrm>
              <a:off x="4611647" y="1756664"/>
              <a:ext cx="274678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4819650" y="1514256"/>
                  <a:ext cx="2000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650" y="1514256"/>
                  <a:ext cx="200025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63636" b="-1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線單箭頭接點 2"/>
          <p:cNvCxnSpPr/>
          <p:nvPr/>
        </p:nvCxnSpPr>
        <p:spPr>
          <a:xfrm flipH="1" flipV="1">
            <a:off x="7501181" y="2025359"/>
            <a:ext cx="513091" cy="123817"/>
          </a:xfrm>
          <a:prstGeom prst="straightConnector1">
            <a:avLst/>
          </a:prstGeom>
          <a:ln w="127000">
            <a:solidFill>
              <a:schemeClr val="accent2">
                <a:alpha val="70000"/>
              </a:schemeClr>
            </a:solidFill>
            <a:prstDash val="solid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7517629" y="1759672"/>
            <a:ext cx="573280" cy="275338"/>
          </a:xfrm>
          <a:prstGeom prst="straightConnector1">
            <a:avLst/>
          </a:prstGeom>
          <a:ln w="12700">
            <a:solidFill>
              <a:schemeClr val="accent2">
                <a:alpha val="7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7517629" y="2405558"/>
            <a:ext cx="583515" cy="270814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2" idx="1"/>
          </p:cNvCxnSpPr>
          <p:nvPr/>
        </p:nvCxnSpPr>
        <p:spPr>
          <a:xfrm flipH="1" flipV="1">
            <a:off x="7512824" y="3405588"/>
            <a:ext cx="547385" cy="249731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52" idx="2"/>
          </p:cNvCxnSpPr>
          <p:nvPr/>
        </p:nvCxnSpPr>
        <p:spPr>
          <a:xfrm flipH="1" flipV="1">
            <a:off x="7512824" y="3701815"/>
            <a:ext cx="482063" cy="111206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2" idx="3"/>
          </p:cNvCxnSpPr>
          <p:nvPr/>
        </p:nvCxnSpPr>
        <p:spPr>
          <a:xfrm flipH="1">
            <a:off x="7512824" y="3970723"/>
            <a:ext cx="547385" cy="249731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/>
          <p:cNvGrpSpPr/>
          <p:nvPr/>
        </p:nvGrpSpPr>
        <p:grpSpPr>
          <a:xfrm>
            <a:off x="1078218" y="1498423"/>
            <a:ext cx="2731782" cy="1535935"/>
            <a:chOff x="1078218" y="1498423"/>
            <a:chExt cx="2731782" cy="1535935"/>
          </a:xfrm>
        </p:grpSpPr>
        <p:grpSp>
          <p:nvGrpSpPr>
            <p:cNvPr id="87" name="群組 86"/>
            <p:cNvGrpSpPr/>
            <p:nvPr/>
          </p:nvGrpSpPr>
          <p:grpSpPr>
            <a:xfrm>
              <a:off x="1078218" y="1498423"/>
              <a:ext cx="2731782" cy="1535935"/>
              <a:chOff x="1078218" y="1498423"/>
              <a:chExt cx="2731782" cy="1535935"/>
            </a:xfrm>
          </p:grpSpPr>
          <p:sp>
            <p:nvSpPr>
              <p:cNvPr id="77" name="橢圓 76"/>
              <p:cNvSpPr/>
              <p:nvPr/>
            </p:nvSpPr>
            <p:spPr>
              <a:xfrm>
                <a:off x="1143000" y="1770951"/>
                <a:ext cx="2667000" cy="854621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1390651" y="1869474"/>
                <a:ext cx="2156330" cy="64707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1648813" y="1961686"/>
                <a:ext cx="1557938" cy="435555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1986990" y="2070546"/>
                <a:ext cx="940360" cy="217833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/>
              <p:cNvCxnSpPr/>
              <p:nvPr/>
            </p:nvCxnSpPr>
            <p:spPr>
              <a:xfrm>
                <a:off x="1143000" y="2751589"/>
                <a:ext cx="2667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83"/>
              <p:cNvCxnSpPr/>
              <p:nvPr/>
            </p:nvCxnSpPr>
            <p:spPr>
              <a:xfrm flipV="1">
                <a:off x="1440808" y="1562132"/>
                <a:ext cx="0" cy="13302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字方塊 84"/>
                  <p:cNvSpPr txBox="1"/>
                  <p:nvPr/>
                </p:nvSpPr>
                <p:spPr>
                  <a:xfrm>
                    <a:off x="1078218" y="1498423"/>
                    <a:ext cx="47878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6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85" name="文字方塊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218" y="1498423"/>
                    <a:ext cx="47878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字方塊 85"/>
                  <p:cNvSpPr txBox="1"/>
                  <p:nvPr/>
                </p:nvSpPr>
                <p:spPr>
                  <a:xfrm>
                    <a:off x="3380708" y="2695804"/>
                    <a:ext cx="41720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6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86" name="文字方塊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08" y="2695804"/>
                    <a:ext cx="417207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7" name="直線單箭頭接點 106"/>
            <p:cNvCxnSpPr/>
            <p:nvPr/>
          </p:nvCxnSpPr>
          <p:spPr>
            <a:xfrm flipH="1" flipV="1">
              <a:off x="3194052" y="2407777"/>
              <a:ext cx="78548" cy="343812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 flipH="1" flipV="1">
              <a:off x="3121799" y="2219218"/>
              <a:ext cx="62274" cy="186768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 flipH="1" flipV="1">
              <a:off x="3000214" y="2179462"/>
              <a:ext cx="113226" cy="47816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11"/>
            <p:cNvCxnSpPr/>
            <p:nvPr/>
          </p:nvCxnSpPr>
          <p:spPr>
            <a:xfrm flipH="1" flipV="1">
              <a:off x="2874917" y="2179462"/>
              <a:ext cx="120768" cy="1208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單箭頭接點 113"/>
            <p:cNvCxnSpPr/>
            <p:nvPr/>
          </p:nvCxnSpPr>
          <p:spPr>
            <a:xfrm flipH="1" flipV="1">
              <a:off x="2778102" y="2179463"/>
              <a:ext cx="103849" cy="784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/>
            <p:nvPr/>
          </p:nvCxnSpPr>
          <p:spPr>
            <a:xfrm flipH="1" flipV="1">
              <a:off x="2679069" y="2182935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/>
            <p:cNvCxnSpPr/>
            <p:nvPr/>
          </p:nvCxnSpPr>
          <p:spPr>
            <a:xfrm flipH="1" flipV="1">
              <a:off x="2579445" y="2181198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 flipH="1" flipV="1">
              <a:off x="2479803" y="2182173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群組 128"/>
          <p:cNvGrpSpPr/>
          <p:nvPr/>
        </p:nvGrpSpPr>
        <p:grpSpPr>
          <a:xfrm>
            <a:off x="1078218" y="3086669"/>
            <a:ext cx="2731782" cy="1535935"/>
            <a:chOff x="1078218" y="3086669"/>
            <a:chExt cx="2731782" cy="1535935"/>
          </a:xfrm>
        </p:grpSpPr>
        <p:cxnSp>
          <p:nvCxnSpPr>
            <p:cNvPr id="93" name="直線單箭頭接點 92"/>
            <p:cNvCxnSpPr/>
            <p:nvPr/>
          </p:nvCxnSpPr>
          <p:spPr>
            <a:xfrm>
              <a:off x="1143000" y="4339835"/>
              <a:ext cx="2667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1440808" y="3150378"/>
              <a:ext cx="0" cy="133029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1078218" y="3086669"/>
                  <a:ext cx="4787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218" y="3086669"/>
                  <a:ext cx="478783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3380708" y="4284050"/>
                  <a:ext cx="4172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708" y="4284050"/>
                  <a:ext cx="417207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橢圓 97"/>
            <p:cNvSpPr/>
            <p:nvPr/>
          </p:nvSpPr>
          <p:spPr>
            <a:xfrm>
              <a:off x="2295523" y="3690390"/>
              <a:ext cx="264517" cy="217833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2188067" y="3601899"/>
              <a:ext cx="479427" cy="394814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2069833" y="3503242"/>
              <a:ext cx="719030" cy="59213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1953808" y="3399626"/>
              <a:ext cx="973542" cy="801724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1803399" y="3283961"/>
              <a:ext cx="1248290" cy="1027982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1" name="直線單箭頭接點 120"/>
            <p:cNvCxnSpPr>
              <a:endCxn id="101" idx="5"/>
            </p:cNvCxnSpPr>
            <p:nvPr/>
          </p:nvCxnSpPr>
          <p:spPr>
            <a:xfrm flipH="1" flipV="1">
              <a:off x="2683563" y="4008657"/>
              <a:ext cx="262573" cy="216417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/>
            <p:cNvCxnSpPr/>
            <p:nvPr/>
          </p:nvCxnSpPr>
          <p:spPr>
            <a:xfrm flipH="1" flipV="1">
              <a:off x="2560208" y="3908223"/>
              <a:ext cx="121855" cy="10043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/>
            <p:nvPr/>
          </p:nvCxnSpPr>
          <p:spPr>
            <a:xfrm flipH="1" flipV="1">
              <a:off x="2445469" y="3813760"/>
              <a:ext cx="121855" cy="10043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橢圓 63">
            <a:extLst>
              <a:ext uri="{FF2B5EF4-FFF2-40B4-BE49-F238E27FC236}">
                <a16:creationId xmlns:a16="http://schemas.microsoft.com/office/drawing/2014/main" id="{6900F35D-35CD-CA4C-8080-E1FDF3E025AA}"/>
              </a:ext>
            </a:extLst>
          </p:cNvPr>
          <p:cNvSpPr/>
          <p:nvPr/>
        </p:nvSpPr>
        <p:spPr>
          <a:xfrm>
            <a:off x="4032073" y="3635739"/>
            <a:ext cx="354563" cy="35456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8" name="橢圓 63">
            <a:extLst>
              <a:ext uri="{FF2B5EF4-FFF2-40B4-BE49-F238E27FC236}">
                <a16:creationId xmlns:a16="http://schemas.microsoft.com/office/drawing/2014/main" id="{493CFE54-54EB-0443-AEEF-04CBB6BD7697}"/>
              </a:ext>
            </a:extLst>
          </p:cNvPr>
          <p:cNvSpPr/>
          <p:nvPr/>
        </p:nvSpPr>
        <p:spPr>
          <a:xfrm>
            <a:off x="4032073" y="2047735"/>
            <a:ext cx="354563" cy="35456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9" name="橢圓 63">
            <a:extLst>
              <a:ext uri="{FF2B5EF4-FFF2-40B4-BE49-F238E27FC236}">
                <a16:creationId xmlns:a16="http://schemas.microsoft.com/office/drawing/2014/main" id="{2A3C9A13-A8B4-AD4E-9093-EE2800EB67E1}"/>
              </a:ext>
            </a:extLst>
          </p:cNvPr>
          <p:cNvSpPr/>
          <p:nvPr/>
        </p:nvSpPr>
        <p:spPr>
          <a:xfrm>
            <a:off x="6922605" y="741752"/>
            <a:ext cx="354563" cy="35456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48DA35B-495E-0B4D-B89B-95607D11B355}"/>
              </a:ext>
            </a:extLst>
          </p:cNvPr>
          <p:cNvSpPr/>
          <p:nvPr/>
        </p:nvSpPr>
        <p:spPr>
          <a:xfrm>
            <a:off x="4542970" y="4480671"/>
            <a:ext cx="3212068" cy="577466"/>
          </a:xfrm>
          <a:prstGeom prst="wedgeRoundRectCallout">
            <a:avLst>
              <a:gd name="adj1" fmla="val -30376"/>
              <a:gd name="adj2" fmla="val -69790"/>
              <a:gd name="adj3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Prevent some feature </a:t>
            </a:r>
            <a:r>
              <a:rPr lang="en-US" sz="2000" b="1" dirty="0"/>
              <a:t>dominates</a:t>
            </a:r>
            <a:r>
              <a:rPr lang="en-US" dirty="0"/>
              <a:t> the cost function</a:t>
            </a:r>
          </a:p>
        </p:txBody>
      </p:sp>
    </p:spTree>
    <p:extLst>
      <p:ext uri="{BB962C8B-B14F-4D97-AF65-F5344CB8AC3E}">
        <p14:creationId xmlns:p14="http://schemas.microsoft.com/office/powerpoint/2010/main" val="96400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ACE5460A-641E-4DF5-B4B8-D12ECA91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7244" y="675822"/>
            <a:ext cx="3936756" cy="2624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Normalization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details:</a:t>
            </a:r>
          </a:p>
          <a:p>
            <a:pPr lvl="1"/>
            <a:r>
              <a:rPr lang="en-US" altLang="zh-TW" b="1" dirty="0"/>
              <a:t>Example:</a:t>
            </a:r>
            <a:r>
              <a:rPr lang="en-US" altLang="zh-TW" dirty="0"/>
              <a:t> Sigmoid activation function</a:t>
            </a:r>
          </a:p>
          <a:p>
            <a:pPr lvl="2"/>
            <a:r>
              <a:rPr lang="en-US" altLang="zh-TW" dirty="0"/>
              <a:t>With normalization:</a:t>
            </a:r>
          </a:p>
          <a:p>
            <a:pPr lvl="3"/>
            <a:r>
              <a:rPr lang="en-US" altLang="zh-TW" dirty="0"/>
              <a:t>Sufficient gradient back-propagated</a:t>
            </a:r>
            <a:br>
              <a:rPr lang="en-US" altLang="zh-TW" dirty="0"/>
            </a:br>
            <a:r>
              <a:rPr lang="en-US" altLang="zh-TW" dirty="0"/>
              <a:t>to the front layers</a:t>
            </a:r>
          </a:p>
          <a:p>
            <a:pPr lvl="3"/>
            <a:r>
              <a:rPr lang="en-US" altLang="zh-TW" dirty="0"/>
              <a:t>Increasing training speed</a:t>
            </a:r>
          </a:p>
          <a:p>
            <a:pPr lvl="3"/>
            <a:endParaRPr lang="en-US" altLang="zh-TW" dirty="0"/>
          </a:p>
          <a:p>
            <a:pPr lvl="2"/>
            <a:r>
              <a:rPr lang="en-US" altLang="zh-TW" dirty="0"/>
              <a:t>Without normalization:</a:t>
            </a:r>
          </a:p>
          <a:p>
            <a:pPr lvl="3"/>
            <a:r>
              <a:rPr lang="en-US" altLang="zh-TW" dirty="0"/>
              <a:t>Gradient saturation reduce the</a:t>
            </a:r>
            <a:br>
              <a:rPr lang="en-US" altLang="zh-TW" dirty="0"/>
            </a:br>
            <a:r>
              <a:rPr lang="en-US" altLang="zh-TW" dirty="0"/>
              <a:t>training speed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EBA1D37-96FC-4691-A854-F054AA03300B}"/>
              </a:ext>
            </a:extLst>
          </p:cNvPr>
          <p:cNvGrpSpPr/>
          <p:nvPr/>
        </p:nvGrpSpPr>
        <p:grpSpPr>
          <a:xfrm>
            <a:off x="5336931" y="984250"/>
            <a:ext cx="3288323" cy="2989873"/>
            <a:chOff x="5336931" y="984250"/>
            <a:chExt cx="3288323" cy="298987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D6AB79-3072-40C2-93C5-44FE5C6F7F9C}"/>
                </a:ext>
              </a:extLst>
            </p:cNvPr>
            <p:cNvSpPr/>
            <p:nvPr/>
          </p:nvSpPr>
          <p:spPr>
            <a:xfrm>
              <a:off x="6883400" y="984250"/>
              <a:ext cx="692150" cy="19939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語音泡泡: 圓角矩形 6">
                  <a:extLst>
                    <a:ext uri="{FF2B5EF4-FFF2-40B4-BE49-F238E27FC236}">
                      <a16:creationId xmlns:a16="http://schemas.microsoft.com/office/drawing/2014/main" id="{8EDD6543-181B-4C58-8E61-A039D40AA56E}"/>
                    </a:ext>
                  </a:extLst>
                </p:cNvPr>
                <p:cNvSpPr/>
                <p:nvPr/>
              </p:nvSpPr>
              <p:spPr>
                <a:xfrm>
                  <a:off x="5336931" y="3300326"/>
                  <a:ext cx="3288323" cy="673797"/>
                </a:xfrm>
                <a:prstGeom prst="wedgeRoundRectCallout">
                  <a:avLst>
                    <a:gd name="adj1" fmla="val 6172"/>
                    <a:gd name="adj2" fmla="val -65489"/>
                    <a:gd name="adj3" fmla="val 16667"/>
                  </a:avLst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TW" sz="1600" dirty="0"/>
                    <a:t>Normalized value range in the </a:t>
                  </a:r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[−1,1]</m:t>
                      </m:r>
                    </m:oMath>
                  </a14:m>
                  <a:r>
                    <a:rPr lang="en-US" altLang="zh-TW" sz="1600" dirty="0"/>
                    <a:t> prevents gradient saturation </a:t>
                  </a:r>
                  <a:endParaRPr lang="zh-TW" altLang="en-US" sz="1600" dirty="0"/>
                </a:p>
              </p:txBody>
            </p:sp>
          </mc:Choice>
          <mc:Fallback>
            <p:sp>
              <p:nvSpPr>
                <p:cNvPr id="7" name="語音泡泡: 圓角矩形 6">
                  <a:extLst>
                    <a:ext uri="{FF2B5EF4-FFF2-40B4-BE49-F238E27FC236}">
                      <a16:creationId xmlns:a16="http://schemas.microsoft.com/office/drawing/2014/main" id="{8EDD6543-181B-4C58-8E61-A039D40AA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931" y="3300326"/>
                  <a:ext cx="3288323" cy="673797"/>
                </a:xfrm>
                <a:prstGeom prst="wedgeRoundRectCallout">
                  <a:avLst>
                    <a:gd name="adj1" fmla="val 6172"/>
                    <a:gd name="adj2" fmla="val -65489"/>
                    <a:gd name="adj3" fmla="val 1666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5487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B763-05CC-4E98-B89D-A99887DE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Normalization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FD12-AA22-4F29-965A-06031DDCC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batch normalization layer to enhance the training time:</a:t>
            </a:r>
            <a:endParaRPr lang="zh-TW" altLang="en-US" dirty="0"/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72E3EE08-CF3D-4D70-9412-BA31AA923B9A}"/>
              </a:ext>
            </a:extLst>
          </p:cNvPr>
          <p:cNvGrpSpPr/>
          <p:nvPr/>
        </p:nvGrpSpPr>
        <p:grpSpPr>
          <a:xfrm>
            <a:off x="3389531" y="2137757"/>
            <a:ext cx="1756939" cy="2803536"/>
            <a:chOff x="1854751" y="1448700"/>
            <a:chExt cx="1756939" cy="2803536"/>
          </a:xfrm>
        </p:grpSpPr>
        <p:sp>
          <p:nvSpPr>
            <p:cNvPr id="5" name="圓角矩形 5">
              <a:extLst>
                <a:ext uri="{FF2B5EF4-FFF2-40B4-BE49-F238E27FC236}">
                  <a16:creationId xmlns:a16="http://schemas.microsoft.com/office/drawing/2014/main" id="{C197A5BF-0406-4508-A7BA-08DA831B60DC}"/>
                </a:ext>
              </a:extLst>
            </p:cNvPr>
            <p:cNvSpPr/>
            <p:nvPr/>
          </p:nvSpPr>
          <p:spPr>
            <a:xfrm>
              <a:off x="2943736" y="1448700"/>
              <a:ext cx="554964" cy="2455813"/>
            </a:xfrm>
            <a:prstGeom prst="roundRect">
              <a:avLst>
                <a:gd name="adj" fmla="val 342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8A5299C6-4F2A-4F9E-8BD7-D18A424863E9}"/>
                    </a:ext>
                  </a:extLst>
                </p:cNvPr>
                <p:cNvSpPr/>
                <p:nvPr/>
              </p:nvSpPr>
              <p:spPr>
                <a:xfrm>
                  <a:off x="2239023" y="15308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8A5299C6-4F2A-4F9E-8BD7-D18A42486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023" y="1530806"/>
                  <a:ext cx="271925" cy="27192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07415414-7E7A-4B50-9BE7-905DBFD33943}"/>
                    </a:ext>
                  </a:extLst>
                </p:cNvPr>
                <p:cNvSpPr/>
                <p:nvPr/>
              </p:nvSpPr>
              <p:spPr>
                <a:xfrm>
                  <a:off x="2239023" y="2018831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07415414-7E7A-4B50-9BE7-905DBFD33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023" y="2018831"/>
                  <a:ext cx="271925" cy="27192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AD2F88F8-7CD9-404E-83A3-3306D7628DE8}"/>
                    </a:ext>
                  </a:extLst>
                </p:cNvPr>
                <p:cNvSpPr/>
                <p:nvPr/>
              </p:nvSpPr>
              <p:spPr>
                <a:xfrm>
                  <a:off x="2239023" y="2553664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AD2F88F8-7CD9-404E-83A3-3306D7628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023" y="2553664"/>
                  <a:ext cx="271925" cy="27192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5E67E5C6-8A52-4C4E-A666-C4930B6B22EF}"/>
                    </a:ext>
                  </a:extLst>
                </p:cNvPr>
                <p:cNvSpPr/>
                <p:nvPr/>
              </p:nvSpPr>
              <p:spPr>
                <a:xfrm>
                  <a:off x="2239022" y="3474235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ℓ−1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5E67E5C6-8A52-4C4E-A666-C4930B6B22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022" y="3474235"/>
                  <a:ext cx="271925" cy="27192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97A047E7-9D0D-407B-B0ED-F7AF3CEF7A54}"/>
                </a:ext>
              </a:extLst>
            </p:cNvPr>
            <p:cNvSpPr/>
            <p:nvPr/>
          </p:nvSpPr>
          <p:spPr>
            <a:xfrm>
              <a:off x="3069234" y="1505862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3DB44D4-7FAE-471D-82E6-525C43DF83FB}"/>
                </a:ext>
              </a:extLst>
            </p:cNvPr>
            <p:cNvSpPr/>
            <p:nvPr/>
          </p:nvSpPr>
          <p:spPr>
            <a:xfrm>
              <a:off x="3069235" y="1994480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702C3FB-10DC-4DA5-AC92-ED8EBED02D09}"/>
                </a:ext>
              </a:extLst>
            </p:cNvPr>
            <p:cNvSpPr/>
            <p:nvPr/>
          </p:nvSpPr>
          <p:spPr>
            <a:xfrm>
              <a:off x="3069234" y="2532120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739F4DC-FC4A-468F-8207-B92FFC00080F}"/>
                </a:ext>
              </a:extLst>
            </p:cNvPr>
            <p:cNvSpPr/>
            <p:nvPr/>
          </p:nvSpPr>
          <p:spPr>
            <a:xfrm>
              <a:off x="3069234" y="3454223"/>
              <a:ext cx="311947" cy="311947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3C29665-0B41-422E-A4D0-674DD6F9B2B3}"/>
                </a:ext>
              </a:extLst>
            </p:cNvPr>
            <p:cNvCxnSpPr>
              <a:stCxn id="8" idx="6"/>
              <a:endCxn id="13" idx="2"/>
            </p:cNvCxnSpPr>
            <p:nvPr/>
          </p:nvCxnSpPr>
          <p:spPr>
            <a:xfrm flipV="1">
              <a:off x="2510948" y="1661836"/>
              <a:ext cx="558286" cy="49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7A34206-736E-4A6F-B40D-7E585EC5842E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 flipV="1">
              <a:off x="2510948" y="2150454"/>
              <a:ext cx="558287" cy="4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0693A580-2750-434E-B325-23EBADBEC4A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 flipV="1">
              <a:off x="2510948" y="2688094"/>
              <a:ext cx="558286" cy="15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D2AD71F-D8F2-408D-B9BD-E65C8FD7EE1A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 flipV="1">
              <a:off x="2510947" y="3610197"/>
              <a:ext cx="55828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9631DDB8-867C-4F6D-8467-FEAE6D708E66}"/>
                </a:ext>
              </a:extLst>
            </p:cNvPr>
            <p:cNvCxnSpPr>
              <a:stCxn id="8" idx="6"/>
              <a:endCxn id="14" idx="2"/>
            </p:cNvCxnSpPr>
            <p:nvPr/>
          </p:nvCxnSpPr>
          <p:spPr>
            <a:xfrm>
              <a:off x="2510948" y="1666769"/>
              <a:ext cx="558287" cy="483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0637C840-80A2-49FE-895D-2F31B3C4F880}"/>
                </a:ext>
              </a:extLst>
            </p:cNvPr>
            <p:cNvCxnSpPr>
              <a:stCxn id="8" idx="6"/>
              <a:endCxn id="15" idx="2"/>
            </p:cNvCxnSpPr>
            <p:nvPr/>
          </p:nvCxnSpPr>
          <p:spPr>
            <a:xfrm>
              <a:off x="2510948" y="1666769"/>
              <a:ext cx="558286" cy="10213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1D1A65B-022B-4C3A-89CA-69B2F8B2D5F5}"/>
                </a:ext>
              </a:extLst>
            </p:cNvPr>
            <p:cNvCxnSpPr>
              <a:stCxn id="9" idx="6"/>
              <a:endCxn id="15" idx="2"/>
            </p:cNvCxnSpPr>
            <p:nvPr/>
          </p:nvCxnSpPr>
          <p:spPr>
            <a:xfrm>
              <a:off x="2510948" y="2154794"/>
              <a:ext cx="558286" cy="533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7DB6DA08-095E-4FE8-B329-BC48D35F12D0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 flipV="1">
              <a:off x="2510948" y="1661836"/>
              <a:ext cx="558286" cy="4929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9B91AE62-8FE6-4F45-B056-FFB9FB0CF0FB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 flipV="1">
              <a:off x="2510948" y="1661836"/>
              <a:ext cx="558286" cy="10277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F16C43D-AF8B-441D-AD3F-58F2EC87BD4E}"/>
                </a:ext>
              </a:extLst>
            </p:cNvPr>
            <p:cNvCxnSpPr>
              <a:stCxn id="11" idx="6"/>
            </p:cNvCxnSpPr>
            <p:nvPr/>
          </p:nvCxnSpPr>
          <p:spPr>
            <a:xfrm flipV="1">
              <a:off x="2510947" y="3307145"/>
              <a:ext cx="558286" cy="303053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0FCAF518-831E-40E8-A0F7-ABED385DAC25}"/>
                </a:ext>
              </a:extLst>
            </p:cNvPr>
            <p:cNvCxnSpPr>
              <a:stCxn id="10" idx="6"/>
            </p:cNvCxnSpPr>
            <p:nvPr/>
          </p:nvCxnSpPr>
          <p:spPr>
            <a:xfrm>
              <a:off x="2510948" y="2689627"/>
              <a:ext cx="558285" cy="328574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D24CA2B-6975-434B-BE6C-AD7042F2DA0E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2510948" y="2154794"/>
              <a:ext cx="555404" cy="863407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78391673-6CF5-4C99-B9EB-5B2A2561A528}"/>
                </a:ext>
              </a:extLst>
            </p:cNvPr>
            <p:cNvCxnSpPr>
              <a:stCxn id="8" idx="6"/>
            </p:cNvCxnSpPr>
            <p:nvPr/>
          </p:nvCxnSpPr>
          <p:spPr>
            <a:xfrm>
              <a:off x="2510948" y="1666769"/>
              <a:ext cx="555404" cy="1355772"/>
            </a:xfrm>
            <a:prstGeom prst="straightConnector1">
              <a:avLst/>
            </a:prstGeom>
            <a:ln w="1270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CEE89410-6562-432E-87BD-89B64C82DEDF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flipV="1">
              <a:off x="2510948" y="2150454"/>
              <a:ext cx="558287" cy="539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244B835-C7BD-4EB0-9CB8-E0F1F2F20B93}"/>
                    </a:ext>
                  </a:extLst>
                </p:cNvPr>
                <p:cNvSpPr txBox="1"/>
                <p:nvPr/>
              </p:nvSpPr>
              <p:spPr>
                <a:xfrm>
                  <a:off x="2830745" y="3944459"/>
                  <a:ext cx="7809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C00000"/>
                      </a:solidFill>
                      <a:latin typeface="Calibri"/>
                      <a:cs typeface="Calibri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ℓ</m:t>
                      </m:r>
                    </m:oMath>
                  </a14:m>
                  <a:endParaRPr lang="zh-TW" altLang="en-US" sz="1400" dirty="0">
                    <a:solidFill>
                      <a:srgbClr val="C0000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244B835-C7BD-4EB0-9CB8-E0F1F2F20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0745" y="3944459"/>
                  <a:ext cx="780945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8378644-A136-4128-B298-E6406A6546B6}"/>
                </a:ext>
              </a:extLst>
            </p:cNvPr>
            <p:cNvSpPr txBox="1"/>
            <p:nvPr/>
          </p:nvSpPr>
          <p:spPr>
            <a:xfrm>
              <a:off x="1854751" y="3944455"/>
              <a:ext cx="104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C00000"/>
                  </a:solidFill>
                  <a:latin typeface="Calibri"/>
                  <a:cs typeface="Calibri"/>
                </a:rPr>
                <a:t>Input</a:t>
              </a:r>
              <a:endParaRPr lang="zh-TW" altLang="en-US" sz="1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BEA6EB94-9386-47DB-A043-59D7F37F4B18}"/>
              </a:ext>
            </a:extLst>
          </p:cNvPr>
          <p:cNvGrpSpPr/>
          <p:nvPr/>
        </p:nvGrpSpPr>
        <p:grpSpPr>
          <a:xfrm>
            <a:off x="1843432" y="2129954"/>
            <a:ext cx="439615" cy="2634392"/>
            <a:chOff x="308652" y="1440897"/>
            <a:chExt cx="439615" cy="2634392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2EDFE99-C77B-4BB5-819A-B6D0C232D413}"/>
                </a:ext>
              </a:extLst>
            </p:cNvPr>
            <p:cNvSpPr/>
            <p:nvPr/>
          </p:nvSpPr>
          <p:spPr>
            <a:xfrm>
              <a:off x="308652" y="1440897"/>
              <a:ext cx="439615" cy="242962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8B32B5B-29D3-4753-97DA-8322EDCD917D}"/>
                    </a:ext>
                  </a:extLst>
                </p:cNvPr>
                <p:cNvSpPr/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8B32B5B-29D3-4753-97DA-8322EDCD91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8F4B2EE6-0205-4B05-A1B5-15C8C74271C5}"/>
                    </a:ext>
                  </a:extLst>
                </p:cNvPr>
                <p:cNvSpPr/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8F4B2EE6-0205-4B05-A1B5-15C8C7427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28801D7E-63D0-41DD-9802-CB422B6C17FA}"/>
                    </a:ext>
                  </a:extLst>
                </p:cNvPr>
                <p:cNvSpPr/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28801D7E-63D0-41DD-9802-CB422B6C1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55719B65-B7BD-48CC-8BBD-49364DF1A9DD}"/>
                    </a:ext>
                  </a:extLst>
                </p:cNvPr>
                <p:cNvSpPr/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  <m:t>ℓ−1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800" dirty="0"/>
                </a:p>
              </p:txBody>
            </p:sp>
          </mc:Choice>
          <mc:Fallback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55719B65-B7BD-48CC-8BBD-49364DF1A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4D946A6-3B23-4071-9361-84366A4EEEF1}"/>
                </a:ext>
              </a:extLst>
            </p:cNvPr>
            <p:cNvSpPr txBox="1"/>
            <p:nvPr/>
          </p:nvSpPr>
          <p:spPr>
            <a:xfrm rot="5400000">
              <a:off x="452315" y="3068683"/>
              <a:ext cx="2719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521CA87C-80BA-4CAB-A88B-1CFAAEE7C9B1}"/>
                    </a:ext>
                  </a:extLst>
                </p:cNvPr>
                <p:cNvSpPr txBox="1"/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521CA87C-80BA-4CAB-A88B-1CFAAEE7C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F2DC8D5-DC49-43B6-9A9B-8E8890C0B522}"/>
              </a:ext>
            </a:extLst>
          </p:cNvPr>
          <p:cNvGrpSpPr/>
          <p:nvPr/>
        </p:nvGrpSpPr>
        <p:grpSpPr>
          <a:xfrm>
            <a:off x="2329223" y="2129954"/>
            <a:ext cx="439615" cy="2634392"/>
            <a:chOff x="308652" y="1440897"/>
            <a:chExt cx="439615" cy="263439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F6B51F7-B7E1-4DD0-950B-1041BB7E9E0B}"/>
                </a:ext>
              </a:extLst>
            </p:cNvPr>
            <p:cNvSpPr/>
            <p:nvPr/>
          </p:nvSpPr>
          <p:spPr>
            <a:xfrm>
              <a:off x="308652" y="1440897"/>
              <a:ext cx="439615" cy="242962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A849D304-1951-4B78-89DB-5C308CFFE370}"/>
                    </a:ext>
                  </a:extLst>
                </p:cNvPr>
                <p:cNvSpPr/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A849D304-1951-4B78-89DB-5C308CFF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73494A6E-77E9-4796-B2E6-12B9F90618E1}"/>
                    </a:ext>
                  </a:extLst>
                </p:cNvPr>
                <p:cNvSpPr/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73494A6E-77E9-4796-B2E6-12B9F90618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3BAB0FF8-CFDB-4A6C-B1BB-589E87F3E8F9}"/>
                    </a:ext>
                  </a:extLst>
                </p:cNvPr>
                <p:cNvSpPr/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3BAB0FF8-CFDB-4A6C-B1BB-589E87F3E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2E8EB94B-48F1-41D6-A729-BB9FAF248EFC}"/>
                    </a:ext>
                  </a:extLst>
                </p:cNvPr>
                <p:cNvSpPr/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800" i="1">
                                    <a:latin typeface="Cambria Math" panose="02040503050406030204" pitchFamily="18" charset="0"/>
                                  </a:rPr>
                                  <m:t>ℓ−1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800" dirty="0"/>
                </a:p>
              </p:txBody>
            </p:sp>
          </mc:Choice>
          <mc:Fallback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2E8EB94B-48F1-41D6-A729-BB9FAF248E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4BEB9B41-303F-4B12-91A8-783296988DC5}"/>
                </a:ext>
              </a:extLst>
            </p:cNvPr>
            <p:cNvSpPr txBox="1"/>
            <p:nvPr/>
          </p:nvSpPr>
          <p:spPr>
            <a:xfrm rot="5400000">
              <a:off x="452315" y="3068683"/>
              <a:ext cx="2719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A9698CEE-DB8E-46A7-8FE1-B1B32FB3DDFF}"/>
                    </a:ext>
                  </a:extLst>
                </p:cNvPr>
                <p:cNvSpPr txBox="1"/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A9698CEE-DB8E-46A7-8FE1-B1B32FB3D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blipFill>
                  <a:blip r:embed="rId1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E2F395BF-6DE3-4EBF-952E-261D32186E82}"/>
              </a:ext>
            </a:extLst>
          </p:cNvPr>
          <p:cNvGrpSpPr/>
          <p:nvPr/>
        </p:nvGrpSpPr>
        <p:grpSpPr>
          <a:xfrm>
            <a:off x="2722998" y="2129954"/>
            <a:ext cx="778102" cy="2634392"/>
            <a:chOff x="1188218" y="1440897"/>
            <a:chExt cx="778102" cy="2634392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62C42A7-B724-4AF7-9278-4BC4A079ABFA}"/>
                </a:ext>
              </a:extLst>
            </p:cNvPr>
            <p:cNvGrpSpPr/>
            <p:nvPr/>
          </p:nvGrpSpPr>
          <p:grpSpPr>
            <a:xfrm>
              <a:off x="1526705" y="1440897"/>
              <a:ext cx="439615" cy="2634392"/>
              <a:chOff x="308652" y="1440897"/>
              <a:chExt cx="439615" cy="263439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A077912-685D-4F77-A18F-A9E681A96406}"/>
                  </a:ext>
                </a:extLst>
              </p:cNvPr>
              <p:cNvSpPr/>
              <p:nvPr/>
            </p:nvSpPr>
            <p:spPr>
              <a:xfrm>
                <a:off x="308652" y="1440897"/>
                <a:ext cx="439615" cy="2429623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橢圓 88">
                    <a:extLst>
                      <a:ext uri="{FF2B5EF4-FFF2-40B4-BE49-F238E27FC236}">
                        <a16:creationId xmlns:a16="http://schemas.microsoft.com/office/drawing/2014/main" id="{DB7DB76E-4096-4BFE-BBA6-F91B9E9215F7}"/>
                      </a:ext>
                    </a:extLst>
                  </p:cNvPr>
                  <p:cNvSpPr/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89" name="橢圓 88">
                    <a:extLst>
                      <a:ext uri="{FF2B5EF4-FFF2-40B4-BE49-F238E27FC236}">
                        <a16:creationId xmlns:a16="http://schemas.microsoft.com/office/drawing/2014/main" id="{DB7DB76E-4096-4BFE-BBA6-F91B9E9215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橢圓 89">
                    <a:extLst>
                      <a:ext uri="{FF2B5EF4-FFF2-40B4-BE49-F238E27FC236}">
                        <a16:creationId xmlns:a16="http://schemas.microsoft.com/office/drawing/2014/main" id="{347200D4-8038-44F1-90B3-952380E1DE68}"/>
                      </a:ext>
                    </a:extLst>
                  </p:cNvPr>
                  <p:cNvSpPr/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90" name="橢圓 89">
                    <a:extLst>
                      <a:ext uri="{FF2B5EF4-FFF2-40B4-BE49-F238E27FC236}">
                        <a16:creationId xmlns:a16="http://schemas.microsoft.com/office/drawing/2014/main" id="{347200D4-8038-44F1-90B3-952380E1DE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橢圓 90">
                    <a:extLst>
                      <a:ext uri="{FF2B5EF4-FFF2-40B4-BE49-F238E27FC236}">
                        <a16:creationId xmlns:a16="http://schemas.microsoft.com/office/drawing/2014/main" id="{5850BC6F-4FB6-476F-9F46-56487EB80407}"/>
                      </a:ext>
                    </a:extLst>
                  </p:cNvPr>
                  <p:cNvSpPr/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91" name="橢圓 90">
                    <a:extLst>
                      <a:ext uri="{FF2B5EF4-FFF2-40B4-BE49-F238E27FC236}">
                        <a16:creationId xmlns:a16="http://schemas.microsoft.com/office/drawing/2014/main" id="{5850BC6F-4FB6-476F-9F46-56487EB804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2" name="橢圓 91">
                    <a:extLst>
                      <a:ext uri="{FF2B5EF4-FFF2-40B4-BE49-F238E27FC236}">
                        <a16:creationId xmlns:a16="http://schemas.microsoft.com/office/drawing/2014/main" id="{3FE58B6A-E35A-4987-B036-14B023EF851C}"/>
                      </a:ext>
                    </a:extLst>
                  </p:cNvPr>
                  <p:cNvSpPr/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800" i="1">
                                      <a:latin typeface="Cambria Math" panose="02040503050406030204" pitchFamily="18" charset="0"/>
                                    </a:rPr>
                                    <m:t>ℓ−1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TW" altLang="en-US" sz="800" dirty="0"/>
                  </a:p>
                </p:txBody>
              </p:sp>
            </mc:Choice>
            <mc:Fallback>
              <p:sp>
                <p:nvSpPr>
                  <p:cNvPr id="92" name="橢圓 91">
                    <a:extLst>
                      <a:ext uri="{FF2B5EF4-FFF2-40B4-BE49-F238E27FC236}">
                        <a16:creationId xmlns:a16="http://schemas.microsoft.com/office/drawing/2014/main" id="{3FE58B6A-E35A-4987-B036-14B023EF85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CF19D78-5656-4C92-9477-63EF7A3F1E3E}"/>
                  </a:ext>
                </a:extLst>
              </p:cNvPr>
              <p:cNvSpPr txBox="1"/>
              <p:nvPr/>
            </p:nvSpPr>
            <p:spPr>
              <a:xfrm rot="5400000">
                <a:off x="452315" y="3068683"/>
                <a:ext cx="2719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tx1"/>
                    </a:solidFill>
                    <a:latin typeface="Calibri"/>
                    <a:cs typeface="Calibri"/>
                  </a:rPr>
                  <a:t>…</a:t>
                </a:r>
                <a:endParaRPr lang="zh-TW" altLang="en-US" sz="16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CFC09685-34AB-4191-AFE4-84D0984D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CFC09685-34AB-4191-AFE4-84D0984D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967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9B9775C8-1A5C-413A-9523-DBBA12E37F8D}"/>
                </a:ext>
              </a:extLst>
            </p:cNvPr>
            <p:cNvSpPr txBox="1"/>
            <p:nvPr/>
          </p:nvSpPr>
          <p:spPr>
            <a:xfrm>
              <a:off x="1188218" y="2306426"/>
              <a:ext cx="31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3">
                      <a:lumMod val="75000"/>
                    </a:schemeClr>
                  </a:solidFill>
                  <a:latin typeface="Calibri"/>
                  <a:cs typeface="Calibri"/>
                </a:rPr>
                <a:t>…</a:t>
              </a:r>
              <a:endParaRPr lang="zh-TW" altLang="en-US" sz="24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E3F53127-8F31-4DDA-92F0-E5D9EC005F84}"/>
              </a:ext>
            </a:extLst>
          </p:cNvPr>
          <p:cNvGrpSpPr/>
          <p:nvPr/>
        </p:nvGrpSpPr>
        <p:grpSpPr>
          <a:xfrm>
            <a:off x="4915961" y="2137756"/>
            <a:ext cx="1048681" cy="3018979"/>
            <a:chOff x="3381181" y="1448699"/>
            <a:chExt cx="1048681" cy="3018979"/>
          </a:xfrm>
        </p:grpSpPr>
        <p:sp>
          <p:nvSpPr>
            <p:cNvPr id="6" name="圓角矩形 6">
              <a:extLst>
                <a:ext uri="{FF2B5EF4-FFF2-40B4-BE49-F238E27FC236}">
                  <a16:creationId xmlns:a16="http://schemas.microsoft.com/office/drawing/2014/main" id="{75C86539-06E3-4C7A-BB12-B2621D358900}"/>
                </a:ext>
              </a:extLst>
            </p:cNvPr>
            <p:cNvSpPr/>
            <p:nvPr/>
          </p:nvSpPr>
          <p:spPr>
            <a:xfrm>
              <a:off x="3813043" y="1448699"/>
              <a:ext cx="554964" cy="2455813"/>
            </a:xfrm>
            <a:prstGeom prst="roundRect">
              <a:avLst>
                <a:gd name="adj" fmla="val 321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38ED4E38-B8F6-42B8-B3A2-20DA60F6BEFF}"/>
                </a:ext>
              </a:extLst>
            </p:cNvPr>
            <p:cNvSpPr txBox="1"/>
            <p:nvPr/>
          </p:nvSpPr>
          <p:spPr>
            <a:xfrm>
              <a:off x="3751187" y="3944458"/>
              <a:ext cx="678675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C00000"/>
                  </a:solidFill>
                  <a:latin typeface="Calibri"/>
                  <a:cs typeface="Calibri"/>
                </a:rPr>
                <a:t>Batch Norm</a:t>
              </a:r>
              <a:endParaRPr lang="zh-TW" altLang="en-US" sz="1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84FF9C32-FEC1-4B8B-B059-FC471FB1E0CF}"/>
                </a:ext>
              </a:extLst>
            </p:cNvPr>
            <p:cNvGrpSpPr/>
            <p:nvPr/>
          </p:nvGrpSpPr>
          <p:grpSpPr>
            <a:xfrm>
              <a:off x="3381181" y="1508480"/>
              <a:ext cx="870619" cy="2260308"/>
              <a:chOff x="3381181" y="1508480"/>
              <a:chExt cx="870619" cy="226030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橢圓 16">
                    <a:extLst>
                      <a:ext uri="{FF2B5EF4-FFF2-40B4-BE49-F238E27FC236}">
                        <a16:creationId xmlns:a16="http://schemas.microsoft.com/office/drawing/2014/main" id="{75A2E8B9-54BF-4D0B-A148-9A5BB3CD87A2}"/>
                      </a:ext>
                    </a:extLst>
                  </p:cNvPr>
                  <p:cNvSpPr/>
                  <p:nvPr/>
                </p:nvSpPr>
                <p:spPr>
                  <a:xfrm>
                    <a:off x="3939853" y="1508480"/>
                    <a:ext cx="311947" cy="311947"/>
                  </a:xfrm>
                  <a:prstGeom prst="ellips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>
              <p:sp>
                <p:nvSpPr>
                  <p:cNvPr id="17" name="橢圓 16">
                    <a:extLst>
                      <a:ext uri="{FF2B5EF4-FFF2-40B4-BE49-F238E27FC236}">
                        <a16:creationId xmlns:a16="http://schemas.microsoft.com/office/drawing/2014/main" id="{75A2E8B9-54BF-4D0B-A148-9A5BB3CD87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853" y="1508480"/>
                    <a:ext cx="311947" cy="311947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橢圓 17">
                    <a:extLst>
                      <a:ext uri="{FF2B5EF4-FFF2-40B4-BE49-F238E27FC236}">
                        <a16:creationId xmlns:a16="http://schemas.microsoft.com/office/drawing/2014/main" id="{517D263E-13DC-4B06-8A84-449F88E6F894}"/>
                      </a:ext>
                    </a:extLst>
                  </p:cNvPr>
                  <p:cNvSpPr/>
                  <p:nvPr/>
                </p:nvSpPr>
                <p:spPr>
                  <a:xfrm>
                    <a:off x="3939853" y="2534738"/>
                    <a:ext cx="311947" cy="311947"/>
                  </a:xfrm>
                  <a:prstGeom prst="ellips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>
              <p:sp>
                <p:nvSpPr>
                  <p:cNvPr id="18" name="橢圓 17">
                    <a:extLst>
                      <a:ext uri="{FF2B5EF4-FFF2-40B4-BE49-F238E27FC236}">
                        <a16:creationId xmlns:a16="http://schemas.microsoft.com/office/drawing/2014/main" id="{517D263E-13DC-4B06-8A84-449F88E6F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853" y="2534738"/>
                    <a:ext cx="311947" cy="311947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41663238-A4F4-4C4B-827B-BCF4E66B6476}"/>
                  </a:ext>
                </a:extLst>
              </p:cNvPr>
              <p:cNvCxnSpPr>
                <a:stCxn id="13" idx="6"/>
                <a:endCxn id="17" idx="2"/>
              </p:cNvCxnSpPr>
              <p:nvPr/>
            </p:nvCxnSpPr>
            <p:spPr>
              <a:xfrm>
                <a:off x="3381181" y="1661836"/>
                <a:ext cx="558672" cy="26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1B091CDD-4680-45EC-BCBE-C7D660CB4FB7}"/>
                  </a:ext>
                </a:extLst>
              </p:cNvPr>
              <p:cNvCxnSpPr>
                <a:stCxn id="15" idx="6"/>
                <a:endCxn id="18" idx="2"/>
              </p:cNvCxnSpPr>
              <p:nvPr/>
            </p:nvCxnSpPr>
            <p:spPr>
              <a:xfrm>
                <a:off x="3381181" y="2688094"/>
                <a:ext cx="558672" cy="26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橢圓 60">
                    <a:extLst>
                      <a:ext uri="{FF2B5EF4-FFF2-40B4-BE49-F238E27FC236}">
                        <a16:creationId xmlns:a16="http://schemas.microsoft.com/office/drawing/2014/main" id="{B8BE14A7-F680-4E00-97DE-EFC5DC302B3E}"/>
                      </a:ext>
                    </a:extLst>
                  </p:cNvPr>
                  <p:cNvSpPr/>
                  <p:nvPr/>
                </p:nvSpPr>
                <p:spPr>
                  <a:xfrm>
                    <a:off x="3939853" y="3456841"/>
                    <a:ext cx="311947" cy="311947"/>
                  </a:xfrm>
                  <a:prstGeom prst="ellips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>
              <p:sp>
                <p:nvSpPr>
                  <p:cNvPr id="61" name="橢圓 60">
                    <a:extLst>
                      <a:ext uri="{FF2B5EF4-FFF2-40B4-BE49-F238E27FC236}">
                        <a16:creationId xmlns:a16="http://schemas.microsoft.com/office/drawing/2014/main" id="{B8BE14A7-F680-4E00-97DE-EFC5DC302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853" y="3456841"/>
                    <a:ext cx="311947" cy="311947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886C0AA3-C47F-4EA0-8979-285050C2B038}"/>
                  </a:ext>
                </a:extLst>
              </p:cNvPr>
              <p:cNvCxnSpPr>
                <a:stCxn id="16" idx="6"/>
                <a:endCxn id="61" idx="2"/>
              </p:cNvCxnSpPr>
              <p:nvPr/>
            </p:nvCxnSpPr>
            <p:spPr>
              <a:xfrm>
                <a:off x="3381181" y="3610197"/>
                <a:ext cx="558672" cy="261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橢圓 95">
                    <a:extLst>
                      <a:ext uri="{FF2B5EF4-FFF2-40B4-BE49-F238E27FC236}">
                        <a16:creationId xmlns:a16="http://schemas.microsoft.com/office/drawing/2014/main" id="{0D68AEB6-6C04-42D3-AB97-7F2F2D9C15E8}"/>
                      </a:ext>
                    </a:extLst>
                  </p:cNvPr>
                  <p:cNvSpPr/>
                  <p:nvPr/>
                </p:nvSpPr>
                <p:spPr>
                  <a:xfrm>
                    <a:off x="3939853" y="1994480"/>
                    <a:ext cx="311947" cy="311947"/>
                  </a:xfrm>
                  <a:prstGeom prst="ellips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>
              <p:sp>
                <p:nvSpPr>
                  <p:cNvPr id="96" name="橢圓 95">
                    <a:extLst>
                      <a:ext uri="{FF2B5EF4-FFF2-40B4-BE49-F238E27FC236}">
                        <a16:creationId xmlns:a16="http://schemas.microsoft.com/office/drawing/2014/main" id="{0D68AEB6-6C04-42D3-AB97-7F2F2D9C15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853" y="1994480"/>
                    <a:ext cx="311947" cy="311947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A572C55E-5A4D-4FA5-A240-0A05B1051F58}"/>
                  </a:ext>
                </a:extLst>
              </p:cNvPr>
              <p:cNvCxnSpPr>
                <a:cxnSpLocks/>
                <a:stCxn id="14" idx="6"/>
                <a:endCxn id="96" idx="2"/>
              </p:cNvCxnSpPr>
              <p:nvPr/>
            </p:nvCxnSpPr>
            <p:spPr>
              <a:xfrm>
                <a:off x="3381182" y="2150454"/>
                <a:ext cx="55867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A64D90F-312D-4BEE-8226-FD992CA87951}"/>
              </a:ext>
            </a:extLst>
          </p:cNvPr>
          <p:cNvGrpSpPr/>
          <p:nvPr/>
        </p:nvGrpSpPr>
        <p:grpSpPr>
          <a:xfrm>
            <a:off x="6131546" y="2139952"/>
            <a:ext cx="439615" cy="2634392"/>
            <a:chOff x="308652" y="1440897"/>
            <a:chExt cx="439615" cy="2634392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5E5EF8A-2160-48AD-A286-F810601C832C}"/>
                </a:ext>
              </a:extLst>
            </p:cNvPr>
            <p:cNvSpPr/>
            <p:nvPr/>
          </p:nvSpPr>
          <p:spPr>
            <a:xfrm>
              <a:off x="308652" y="1440897"/>
              <a:ext cx="439615" cy="242962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B8DDAC35-85A9-448B-AF03-61B2F58BCB08}"/>
                    </a:ext>
                  </a:extLst>
                </p:cNvPr>
                <p:cNvSpPr/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B8DDAC35-85A9-448B-AF03-61B2F58BC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9743F318-809B-458A-B317-06C553841B5D}"/>
                    </a:ext>
                  </a:extLst>
                </p:cNvPr>
                <p:cNvSpPr/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9743F318-809B-458A-B317-06C553841B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53384D83-51CC-4BE4-A5EE-AA143C313F7B}"/>
                    </a:ext>
                  </a:extLst>
                </p:cNvPr>
                <p:cNvSpPr/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53384D83-51CC-4BE4-A5EE-AA143C313F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橢圓 106">
                  <a:extLst>
                    <a:ext uri="{FF2B5EF4-FFF2-40B4-BE49-F238E27FC236}">
                      <a16:creationId xmlns:a16="http://schemas.microsoft.com/office/drawing/2014/main" id="{E2B4B404-E5D4-4E99-9782-C0E1AA7E9AD4}"/>
                    </a:ext>
                  </a:extLst>
                </p:cNvPr>
                <p:cNvSpPr/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07" name="橢圓 106">
                  <a:extLst>
                    <a:ext uri="{FF2B5EF4-FFF2-40B4-BE49-F238E27FC236}">
                      <a16:creationId xmlns:a16="http://schemas.microsoft.com/office/drawing/2014/main" id="{E2B4B404-E5D4-4E99-9782-C0E1AA7E9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F65C6EB0-5FCB-4945-8333-F483E408319D}"/>
                </a:ext>
              </a:extLst>
            </p:cNvPr>
            <p:cNvSpPr txBox="1"/>
            <p:nvPr/>
          </p:nvSpPr>
          <p:spPr>
            <a:xfrm rot="5400000">
              <a:off x="452315" y="3068683"/>
              <a:ext cx="2719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1213D7B7-AD6E-49C2-B7CB-5CFF9FDB95E1}"/>
                    </a:ext>
                  </a:extLst>
                </p:cNvPr>
                <p:cNvSpPr txBox="1"/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1213D7B7-AD6E-49C2-B7CB-5CFF9FDB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blipFill>
                  <a:blip r:embed="rId2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4328693D-3C31-46B9-8A77-9F43187FAACE}"/>
              </a:ext>
            </a:extLst>
          </p:cNvPr>
          <p:cNvGrpSpPr/>
          <p:nvPr/>
        </p:nvGrpSpPr>
        <p:grpSpPr>
          <a:xfrm>
            <a:off x="6617337" y="2139952"/>
            <a:ext cx="439615" cy="2634392"/>
            <a:chOff x="308652" y="1440897"/>
            <a:chExt cx="439615" cy="2634392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4D882E3-F797-4838-8175-C639205F0AF3}"/>
                </a:ext>
              </a:extLst>
            </p:cNvPr>
            <p:cNvSpPr/>
            <p:nvPr/>
          </p:nvSpPr>
          <p:spPr>
            <a:xfrm>
              <a:off x="308652" y="1440897"/>
              <a:ext cx="439615" cy="242962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D2DC7BCF-6C9B-4853-9312-9842FE1B8677}"/>
                    </a:ext>
                  </a:extLst>
                </p:cNvPr>
                <p:cNvSpPr/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D2DC7BCF-6C9B-4853-9312-9842FE1B86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1530806"/>
                  <a:ext cx="271925" cy="271925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350E69AB-CA20-4D8E-8CDD-90F7BC5D1DBC}"/>
                    </a:ext>
                  </a:extLst>
                </p:cNvPr>
                <p:cNvSpPr/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350E69AB-CA20-4D8E-8CDD-90F7BC5D1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018831"/>
                  <a:ext cx="271925" cy="271925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BFCD80CA-BACA-4A5B-8D90-98EB68888A63}"/>
                    </a:ext>
                  </a:extLst>
                </p:cNvPr>
                <p:cNvSpPr/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BFCD80CA-BACA-4A5B-8D90-98EB68888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2553664"/>
                  <a:ext cx="271925" cy="271925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橢圓 114">
                  <a:extLst>
                    <a:ext uri="{FF2B5EF4-FFF2-40B4-BE49-F238E27FC236}">
                      <a16:creationId xmlns:a16="http://schemas.microsoft.com/office/drawing/2014/main" id="{9F193F5F-5003-4A6D-AD05-1B047D7B5068}"/>
                    </a:ext>
                  </a:extLst>
                </p:cNvPr>
                <p:cNvSpPr/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>
            <p:sp>
              <p:nvSpPr>
                <p:cNvPr id="115" name="橢圓 114">
                  <a:extLst>
                    <a:ext uri="{FF2B5EF4-FFF2-40B4-BE49-F238E27FC236}">
                      <a16:creationId xmlns:a16="http://schemas.microsoft.com/office/drawing/2014/main" id="{9F193F5F-5003-4A6D-AD05-1B047D7B5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7" y="3474235"/>
                  <a:ext cx="271925" cy="271925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E1ABB2E4-110F-4DFC-8BEE-A7D2CD48AD66}"/>
                </a:ext>
              </a:extLst>
            </p:cNvPr>
            <p:cNvSpPr txBox="1"/>
            <p:nvPr/>
          </p:nvSpPr>
          <p:spPr>
            <a:xfrm rot="5400000">
              <a:off x="452315" y="3068683"/>
              <a:ext cx="2719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  <a:latin typeface="Calibri"/>
                  <a:cs typeface="Calibri"/>
                </a:rPr>
                <a:t>…</a:t>
              </a:r>
              <a:endParaRPr lang="zh-TW" altLang="en-US" sz="16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44EDEB25-2997-41A9-B6E3-1ABCA5704B4D}"/>
                    </a:ext>
                  </a:extLst>
                </p:cNvPr>
                <p:cNvSpPr txBox="1"/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44EDEB25-2997-41A9-B6E3-1ABCA570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9" y="3890623"/>
                  <a:ext cx="328581" cy="184666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8A263646-ABF1-48B6-AB0B-A8AD0C911762}"/>
              </a:ext>
            </a:extLst>
          </p:cNvPr>
          <p:cNvGrpSpPr/>
          <p:nvPr/>
        </p:nvGrpSpPr>
        <p:grpSpPr>
          <a:xfrm>
            <a:off x="6998258" y="2139952"/>
            <a:ext cx="790956" cy="2634392"/>
            <a:chOff x="5463478" y="1450895"/>
            <a:chExt cx="790956" cy="2634392"/>
          </a:xfrm>
        </p:grpSpPr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345B6410-57E2-4004-842D-6A0A7F5B54C5}"/>
                </a:ext>
              </a:extLst>
            </p:cNvPr>
            <p:cNvGrpSpPr/>
            <p:nvPr/>
          </p:nvGrpSpPr>
          <p:grpSpPr>
            <a:xfrm>
              <a:off x="5814819" y="1450895"/>
              <a:ext cx="439615" cy="2634392"/>
              <a:chOff x="308652" y="1440897"/>
              <a:chExt cx="439615" cy="2634392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EC6DA6A8-D40B-4A6E-9B31-5AB6C2EEFB11}"/>
                  </a:ext>
                </a:extLst>
              </p:cNvPr>
              <p:cNvSpPr/>
              <p:nvPr/>
            </p:nvSpPr>
            <p:spPr>
              <a:xfrm>
                <a:off x="308652" y="1440897"/>
                <a:ext cx="439615" cy="2429623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0" name="橢圓 119">
                    <a:extLst>
                      <a:ext uri="{FF2B5EF4-FFF2-40B4-BE49-F238E27FC236}">
                        <a16:creationId xmlns:a16="http://schemas.microsoft.com/office/drawing/2014/main" id="{5D4A3380-A4D9-43DB-8FF3-5A3758A37BDD}"/>
                      </a:ext>
                    </a:extLst>
                  </p:cNvPr>
                  <p:cNvSpPr/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20" name="橢圓 119">
                    <a:extLst>
                      <a:ext uri="{FF2B5EF4-FFF2-40B4-BE49-F238E27FC236}">
                        <a16:creationId xmlns:a16="http://schemas.microsoft.com/office/drawing/2014/main" id="{5D4A3380-A4D9-43DB-8FF3-5A3758A37B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1" name="橢圓 120">
                    <a:extLst>
                      <a:ext uri="{FF2B5EF4-FFF2-40B4-BE49-F238E27FC236}">
                        <a16:creationId xmlns:a16="http://schemas.microsoft.com/office/drawing/2014/main" id="{DB4C9269-BC8D-4EA1-8DBB-736E7AF832F7}"/>
                      </a:ext>
                    </a:extLst>
                  </p:cNvPr>
                  <p:cNvSpPr/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21" name="橢圓 120">
                    <a:extLst>
                      <a:ext uri="{FF2B5EF4-FFF2-40B4-BE49-F238E27FC236}">
                        <a16:creationId xmlns:a16="http://schemas.microsoft.com/office/drawing/2014/main" id="{DB4C9269-BC8D-4EA1-8DBB-736E7AF832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2" name="橢圓 121">
                    <a:extLst>
                      <a:ext uri="{FF2B5EF4-FFF2-40B4-BE49-F238E27FC236}">
                        <a16:creationId xmlns:a16="http://schemas.microsoft.com/office/drawing/2014/main" id="{6A249941-896E-4D44-BAD6-55D6463FED96}"/>
                      </a:ext>
                    </a:extLst>
                  </p:cNvPr>
                  <p:cNvSpPr/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22" name="橢圓 121">
                    <a:extLst>
                      <a:ext uri="{FF2B5EF4-FFF2-40B4-BE49-F238E27FC236}">
                        <a16:creationId xmlns:a16="http://schemas.microsoft.com/office/drawing/2014/main" id="{6A249941-896E-4D44-BAD6-55D6463FED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橢圓 122">
                    <a:extLst>
                      <a:ext uri="{FF2B5EF4-FFF2-40B4-BE49-F238E27FC236}">
                        <a16:creationId xmlns:a16="http://schemas.microsoft.com/office/drawing/2014/main" id="{196EEF39-7433-46A4-9B8E-26EC365C330C}"/>
                      </a:ext>
                    </a:extLst>
                  </p:cNvPr>
                  <p:cNvSpPr/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23" name="橢圓 122">
                    <a:extLst>
                      <a:ext uri="{FF2B5EF4-FFF2-40B4-BE49-F238E27FC236}">
                        <a16:creationId xmlns:a16="http://schemas.microsoft.com/office/drawing/2014/main" id="{196EEF39-7433-46A4-9B8E-26EC365C33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BE26657-1DC2-4293-A8F5-B7FDDB5CDD95}"/>
                  </a:ext>
                </a:extLst>
              </p:cNvPr>
              <p:cNvSpPr txBox="1"/>
              <p:nvPr/>
            </p:nvSpPr>
            <p:spPr>
              <a:xfrm rot="5400000">
                <a:off x="452315" y="3068683"/>
                <a:ext cx="2719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tx1"/>
                    </a:solidFill>
                    <a:latin typeface="Calibri"/>
                    <a:cs typeface="Calibri"/>
                  </a:rPr>
                  <a:t>…</a:t>
                </a:r>
                <a:endParaRPr lang="zh-TW" altLang="en-US" sz="16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5" name="文字方塊 124">
                    <a:extLst>
                      <a:ext uri="{FF2B5EF4-FFF2-40B4-BE49-F238E27FC236}">
                        <a16:creationId xmlns:a16="http://schemas.microsoft.com/office/drawing/2014/main" id="{6C2FE04A-FA77-42AF-9291-A56F2BFD7B86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125" name="文字方塊 124">
                    <a:extLst>
                      <a:ext uri="{FF2B5EF4-FFF2-40B4-BE49-F238E27FC236}">
                        <a16:creationId xmlns:a16="http://schemas.microsoft.com/office/drawing/2014/main" id="{6C2FE04A-FA77-42AF-9291-A56F2BFD7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921B5F4B-3015-4816-ADE0-2203C256B777}"/>
                </a:ext>
              </a:extLst>
            </p:cNvPr>
            <p:cNvSpPr txBox="1"/>
            <p:nvPr/>
          </p:nvSpPr>
          <p:spPr>
            <a:xfrm>
              <a:off x="5463478" y="2332829"/>
              <a:ext cx="31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3">
                      <a:lumMod val="75000"/>
                    </a:schemeClr>
                  </a:solidFill>
                  <a:latin typeface="Calibri"/>
                  <a:cs typeface="Calibri"/>
                </a:rPr>
                <a:t>…</a:t>
              </a:r>
              <a:endParaRPr lang="zh-TW" altLang="en-US" sz="24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B4798055-88F0-4D2E-B5DD-62809FDFC485}"/>
              </a:ext>
            </a:extLst>
          </p:cNvPr>
          <p:cNvGrpSpPr/>
          <p:nvPr/>
        </p:nvGrpSpPr>
        <p:grpSpPr>
          <a:xfrm>
            <a:off x="6131546" y="2139952"/>
            <a:ext cx="1657668" cy="2634392"/>
            <a:chOff x="6650288" y="1820427"/>
            <a:chExt cx="1657668" cy="2634392"/>
          </a:xfrm>
        </p:grpSpPr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51F83978-E6C3-4E49-8AFD-13F08C412BD1}"/>
                </a:ext>
              </a:extLst>
            </p:cNvPr>
            <p:cNvGrpSpPr/>
            <p:nvPr/>
          </p:nvGrpSpPr>
          <p:grpSpPr>
            <a:xfrm>
              <a:off x="6650288" y="1820427"/>
              <a:ext cx="439615" cy="2634392"/>
              <a:chOff x="308652" y="1440897"/>
              <a:chExt cx="439615" cy="2634392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6BC25214-FD79-4EA9-BD2C-8ADD89F2BFEB}"/>
                  </a:ext>
                </a:extLst>
              </p:cNvPr>
              <p:cNvSpPr/>
              <p:nvPr/>
            </p:nvSpPr>
            <p:spPr>
              <a:xfrm>
                <a:off x="308652" y="1440897"/>
                <a:ext cx="439615" cy="2429623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" name="橢圓 132">
                    <a:extLst>
                      <a:ext uri="{FF2B5EF4-FFF2-40B4-BE49-F238E27FC236}">
                        <a16:creationId xmlns:a16="http://schemas.microsoft.com/office/drawing/2014/main" id="{ED60F257-ADB7-4DF7-A05C-0DA3BD3A21C2}"/>
                      </a:ext>
                    </a:extLst>
                  </p:cNvPr>
                  <p:cNvSpPr/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33" name="橢圓 132">
                    <a:extLst>
                      <a:ext uri="{FF2B5EF4-FFF2-40B4-BE49-F238E27FC236}">
                        <a16:creationId xmlns:a16="http://schemas.microsoft.com/office/drawing/2014/main" id="{ED60F257-ADB7-4DF7-A05C-0DA3BD3A21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橢圓 133">
                    <a:extLst>
                      <a:ext uri="{FF2B5EF4-FFF2-40B4-BE49-F238E27FC236}">
                        <a16:creationId xmlns:a16="http://schemas.microsoft.com/office/drawing/2014/main" id="{35422F01-279C-40F6-A395-32ECA839EBA3}"/>
                      </a:ext>
                    </a:extLst>
                  </p:cNvPr>
                  <p:cNvSpPr/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34" name="橢圓 133">
                    <a:extLst>
                      <a:ext uri="{FF2B5EF4-FFF2-40B4-BE49-F238E27FC236}">
                        <a16:creationId xmlns:a16="http://schemas.microsoft.com/office/drawing/2014/main" id="{35422F01-279C-40F6-A395-32ECA839EB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橢圓 134">
                    <a:extLst>
                      <a:ext uri="{FF2B5EF4-FFF2-40B4-BE49-F238E27FC236}">
                        <a16:creationId xmlns:a16="http://schemas.microsoft.com/office/drawing/2014/main" id="{D395DE86-0F49-4501-A747-815E1549CC19}"/>
                      </a:ext>
                    </a:extLst>
                  </p:cNvPr>
                  <p:cNvSpPr/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35" name="橢圓 134">
                    <a:extLst>
                      <a:ext uri="{FF2B5EF4-FFF2-40B4-BE49-F238E27FC236}">
                        <a16:creationId xmlns:a16="http://schemas.microsoft.com/office/drawing/2014/main" id="{D395DE86-0F49-4501-A747-815E1549CC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橢圓 135">
                    <a:extLst>
                      <a:ext uri="{FF2B5EF4-FFF2-40B4-BE49-F238E27FC236}">
                        <a16:creationId xmlns:a16="http://schemas.microsoft.com/office/drawing/2014/main" id="{68937798-C6F6-4736-94C4-C298BE897DC2}"/>
                      </a:ext>
                    </a:extLst>
                  </p:cNvPr>
                  <p:cNvSpPr/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36" name="橢圓 135">
                    <a:extLst>
                      <a:ext uri="{FF2B5EF4-FFF2-40B4-BE49-F238E27FC236}">
                        <a16:creationId xmlns:a16="http://schemas.microsoft.com/office/drawing/2014/main" id="{68937798-C6F6-4736-94C4-C298BE897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A7619196-DC58-4941-9CA1-4E532E369E21}"/>
                  </a:ext>
                </a:extLst>
              </p:cNvPr>
              <p:cNvSpPr txBox="1"/>
              <p:nvPr/>
            </p:nvSpPr>
            <p:spPr>
              <a:xfrm rot="5400000">
                <a:off x="452315" y="3068683"/>
                <a:ext cx="2719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tx1"/>
                    </a:solidFill>
                    <a:latin typeface="Calibri"/>
                    <a:cs typeface="Calibri"/>
                  </a:rPr>
                  <a:t>…</a:t>
                </a:r>
                <a:endParaRPr lang="zh-TW" altLang="en-US" sz="16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文字方塊 137">
                    <a:extLst>
                      <a:ext uri="{FF2B5EF4-FFF2-40B4-BE49-F238E27FC236}">
                        <a16:creationId xmlns:a16="http://schemas.microsoft.com/office/drawing/2014/main" id="{44F225E5-461B-4339-BB17-805510A9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138" name="文字方塊 137">
                    <a:extLst>
                      <a:ext uri="{FF2B5EF4-FFF2-40B4-BE49-F238E27FC236}">
                        <a16:creationId xmlns:a16="http://schemas.microsoft.com/office/drawing/2014/main" id="{44F225E5-461B-4339-BB17-805510A91F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t="-20000" r="-1851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BBEC842-9B9B-4D5B-BDE4-987210608EDF}"/>
                </a:ext>
              </a:extLst>
            </p:cNvPr>
            <p:cNvGrpSpPr/>
            <p:nvPr/>
          </p:nvGrpSpPr>
          <p:grpSpPr>
            <a:xfrm>
              <a:off x="7136079" y="1820427"/>
              <a:ext cx="439615" cy="2634392"/>
              <a:chOff x="308652" y="1440897"/>
              <a:chExt cx="439615" cy="2634392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BA4E7C30-62DD-45AE-8CF1-3D52DEE534EC}"/>
                  </a:ext>
                </a:extLst>
              </p:cNvPr>
              <p:cNvSpPr/>
              <p:nvPr/>
            </p:nvSpPr>
            <p:spPr>
              <a:xfrm>
                <a:off x="308652" y="1440897"/>
                <a:ext cx="439615" cy="2429623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橢圓 140">
                    <a:extLst>
                      <a:ext uri="{FF2B5EF4-FFF2-40B4-BE49-F238E27FC236}">
                        <a16:creationId xmlns:a16="http://schemas.microsoft.com/office/drawing/2014/main" id="{0BDF7080-C0EB-42E1-81DE-CB5667153A1B}"/>
                      </a:ext>
                    </a:extLst>
                  </p:cNvPr>
                  <p:cNvSpPr/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41" name="橢圓 140">
                    <a:extLst>
                      <a:ext uri="{FF2B5EF4-FFF2-40B4-BE49-F238E27FC236}">
                        <a16:creationId xmlns:a16="http://schemas.microsoft.com/office/drawing/2014/main" id="{0BDF7080-C0EB-42E1-81DE-CB5667153A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1530806"/>
                    <a:ext cx="271925" cy="271925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橢圓 141">
                    <a:extLst>
                      <a:ext uri="{FF2B5EF4-FFF2-40B4-BE49-F238E27FC236}">
                        <a16:creationId xmlns:a16="http://schemas.microsoft.com/office/drawing/2014/main" id="{652861FC-EF27-407B-80B2-FA6A72EFA068}"/>
                      </a:ext>
                    </a:extLst>
                  </p:cNvPr>
                  <p:cNvSpPr/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42" name="橢圓 141">
                    <a:extLst>
                      <a:ext uri="{FF2B5EF4-FFF2-40B4-BE49-F238E27FC236}">
                        <a16:creationId xmlns:a16="http://schemas.microsoft.com/office/drawing/2014/main" id="{652861FC-EF27-407B-80B2-FA6A72EFA0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018831"/>
                    <a:ext cx="271925" cy="271925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3" name="橢圓 142">
                    <a:extLst>
                      <a:ext uri="{FF2B5EF4-FFF2-40B4-BE49-F238E27FC236}">
                        <a16:creationId xmlns:a16="http://schemas.microsoft.com/office/drawing/2014/main" id="{BB7DFB93-9E3C-46A0-9AB6-D068E69FF13B}"/>
                      </a:ext>
                    </a:extLst>
                  </p:cNvPr>
                  <p:cNvSpPr/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43" name="橢圓 142">
                    <a:extLst>
                      <a:ext uri="{FF2B5EF4-FFF2-40B4-BE49-F238E27FC236}">
                        <a16:creationId xmlns:a16="http://schemas.microsoft.com/office/drawing/2014/main" id="{BB7DFB93-9E3C-46A0-9AB6-D068E69FF1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2553664"/>
                    <a:ext cx="271925" cy="271925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4" name="橢圓 143">
                    <a:extLst>
                      <a:ext uri="{FF2B5EF4-FFF2-40B4-BE49-F238E27FC236}">
                        <a16:creationId xmlns:a16="http://schemas.microsoft.com/office/drawing/2014/main" id="{C03E4D97-241D-4DE5-BE63-29C7BB2AB53A}"/>
                      </a:ext>
                    </a:extLst>
                  </p:cNvPr>
                  <p:cNvSpPr/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144" name="橢圓 143">
                    <a:extLst>
                      <a:ext uri="{FF2B5EF4-FFF2-40B4-BE49-F238E27FC236}">
                        <a16:creationId xmlns:a16="http://schemas.microsoft.com/office/drawing/2014/main" id="{C03E4D97-241D-4DE5-BE63-29C7BB2AB5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97" y="3474235"/>
                    <a:ext cx="271925" cy="271925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E28D001D-2DBE-41B9-9392-E1EBEDBD43F8}"/>
                  </a:ext>
                </a:extLst>
              </p:cNvPr>
              <p:cNvSpPr txBox="1"/>
              <p:nvPr/>
            </p:nvSpPr>
            <p:spPr>
              <a:xfrm rot="5400000">
                <a:off x="452315" y="3068683"/>
                <a:ext cx="2719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tx1"/>
                    </a:solidFill>
                    <a:latin typeface="Calibri"/>
                    <a:cs typeface="Calibri"/>
                  </a:rPr>
                  <a:t>…</a:t>
                </a:r>
                <a:endParaRPr lang="zh-TW" altLang="en-US" sz="16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6" name="文字方塊 145">
                    <a:extLst>
                      <a:ext uri="{FF2B5EF4-FFF2-40B4-BE49-F238E27FC236}">
                        <a16:creationId xmlns:a16="http://schemas.microsoft.com/office/drawing/2014/main" id="{6967ECAE-629C-40B1-A86A-03B886F86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146" name="文字方塊 145">
                    <a:extLst>
                      <a:ext uri="{FF2B5EF4-FFF2-40B4-BE49-F238E27FC236}">
                        <a16:creationId xmlns:a16="http://schemas.microsoft.com/office/drawing/2014/main" id="{6967ECAE-629C-40B1-A86A-03B886F86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69" y="3890623"/>
                    <a:ext cx="328581" cy="184666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t="-20000" r="-1851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5D8CDEB3-B373-4076-846F-BAE3C6219CEA}"/>
                </a:ext>
              </a:extLst>
            </p:cNvPr>
            <p:cNvGrpSpPr/>
            <p:nvPr/>
          </p:nvGrpSpPr>
          <p:grpSpPr>
            <a:xfrm>
              <a:off x="7517000" y="1820427"/>
              <a:ext cx="790956" cy="2634392"/>
              <a:chOff x="5463478" y="1450895"/>
              <a:chExt cx="790956" cy="2634392"/>
            </a:xfrm>
          </p:grpSpPr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31E76524-A4A4-45DF-A55B-52DFA13611C0}"/>
                  </a:ext>
                </a:extLst>
              </p:cNvPr>
              <p:cNvGrpSpPr/>
              <p:nvPr/>
            </p:nvGrpSpPr>
            <p:grpSpPr>
              <a:xfrm>
                <a:off x="5814819" y="1450895"/>
                <a:ext cx="439615" cy="2634392"/>
                <a:chOff x="308652" y="1440897"/>
                <a:chExt cx="439615" cy="2634392"/>
              </a:xfrm>
            </p:grpSpPr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F76D6A36-1AA9-4A3C-AB15-A289D5176541}"/>
                    </a:ext>
                  </a:extLst>
                </p:cNvPr>
                <p:cNvSpPr/>
                <p:nvPr/>
              </p:nvSpPr>
              <p:spPr>
                <a:xfrm>
                  <a:off x="308652" y="1440897"/>
                  <a:ext cx="439615" cy="2429623"/>
                </a:xfrm>
                <a:prstGeom prst="rect">
                  <a:avLst/>
                </a:prstGeom>
                <a:ln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1" name="橢圓 150">
                      <a:extLst>
                        <a:ext uri="{FF2B5EF4-FFF2-40B4-BE49-F238E27FC236}">
                          <a16:creationId xmlns:a16="http://schemas.microsoft.com/office/drawing/2014/main" id="{78004695-C2AF-4E78-9398-5F65196CB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497" y="1530806"/>
                      <a:ext cx="271925" cy="271925"/>
                    </a:xfrm>
                    <a:prstGeom prst="ellipse">
                      <a:avLst/>
                    </a:prstGeom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200" dirty="0"/>
                    </a:p>
                  </p:txBody>
                </p:sp>
              </mc:Choice>
              <mc:Fallback>
                <p:sp>
                  <p:nvSpPr>
                    <p:cNvPr id="151" name="橢圓 150">
                      <a:extLst>
                        <a:ext uri="{FF2B5EF4-FFF2-40B4-BE49-F238E27FC236}">
                          <a16:creationId xmlns:a16="http://schemas.microsoft.com/office/drawing/2014/main" id="{78004695-C2AF-4E78-9398-5F65196CBC0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97" y="1530806"/>
                      <a:ext cx="271925" cy="271925"/>
                    </a:xfrm>
                    <a:prstGeom prst="ellipse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2" name="橢圓 151">
                      <a:extLst>
                        <a:ext uri="{FF2B5EF4-FFF2-40B4-BE49-F238E27FC236}">
                          <a16:creationId xmlns:a16="http://schemas.microsoft.com/office/drawing/2014/main" id="{5CCD773E-DA1F-4673-A771-85DC0FE415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497" y="2018831"/>
                      <a:ext cx="271925" cy="271925"/>
                    </a:xfrm>
                    <a:prstGeom prst="ellipse">
                      <a:avLst/>
                    </a:prstGeom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200" dirty="0"/>
                    </a:p>
                  </p:txBody>
                </p:sp>
              </mc:Choice>
              <mc:Fallback>
                <p:sp>
                  <p:nvSpPr>
                    <p:cNvPr id="152" name="橢圓 151">
                      <a:extLst>
                        <a:ext uri="{FF2B5EF4-FFF2-40B4-BE49-F238E27FC236}">
                          <a16:creationId xmlns:a16="http://schemas.microsoft.com/office/drawing/2014/main" id="{5CCD773E-DA1F-4673-A771-85DC0FE415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97" y="2018831"/>
                      <a:ext cx="271925" cy="271925"/>
                    </a:xfrm>
                    <a:prstGeom prst="ellipse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3" name="橢圓 152">
                      <a:extLst>
                        <a:ext uri="{FF2B5EF4-FFF2-40B4-BE49-F238E27FC236}">
                          <a16:creationId xmlns:a16="http://schemas.microsoft.com/office/drawing/2014/main" id="{8739C5A1-1EC9-4656-B6AA-9537B5B0F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497" y="2553664"/>
                      <a:ext cx="271925" cy="271925"/>
                    </a:xfrm>
                    <a:prstGeom prst="ellipse">
                      <a:avLst/>
                    </a:prstGeom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200" dirty="0"/>
                    </a:p>
                  </p:txBody>
                </p:sp>
              </mc:Choice>
              <mc:Fallback>
                <p:sp>
                  <p:nvSpPr>
                    <p:cNvPr id="153" name="橢圓 152">
                      <a:extLst>
                        <a:ext uri="{FF2B5EF4-FFF2-40B4-BE49-F238E27FC236}">
                          <a16:creationId xmlns:a16="http://schemas.microsoft.com/office/drawing/2014/main" id="{8739C5A1-1EC9-4656-B6AA-9537B5B0F3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97" y="2553664"/>
                      <a:ext cx="271925" cy="271925"/>
                    </a:xfrm>
                    <a:prstGeom prst="ellipse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4" name="橢圓 153">
                      <a:extLst>
                        <a:ext uri="{FF2B5EF4-FFF2-40B4-BE49-F238E27FC236}">
                          <a16:creationId xmlns:a16="http://schemas.microsoft.com/office/drawing/2014/main" id="{A093C6CC-99B8-4993-BEC1-C5603ADF0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497" y="3474235"/>
                      <a:ext cx="271925" cy="271925"/>
                    </a:xfrm>
                    <a:prstGeom prst="ellipse">
                      <a:avLst/>
                    </a:prstGeom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zh-TW" altLang="en-US" sz="1200" dirty="0"/>
                    </a:p>
                  </p:txBody>
                </p:sp>
              </mc:Choice>
              <mc:Fallback>
                <p:sp>
                  <p:nvSpPr>
                    <p:cNvPr id="154" name="橢圓 153">
                      <a:extLst>
                        <a:ext uri="{FF2B5EF4-FFF2-40B4-BE49-F238E27FC236}">
                          <a16:creationId xmlns:a16="http://schemas.microsoft.com/office/drawing/2014/main" id="{A093C6CC-99B8-4993-BEC1-C5603ADF0E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97" y="3474235"/>
                      <a:ext cx="271925" cy="271925"/>
                    </a:xfrm>
                    <a:prstGeom prst="ellipse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>
                      <a:outerShdw blurRad="381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5" name="文字方塊 154">
                  <a:extLst>
                    <a:ext uri="{FF2B5EF4-FFF2-40B4-BE49-F238E27FC236}">
                      <a16:creationId xmlns:a16="http://schemas.microsoft.com/office/drawing/2014/main" id="{8A475AD4-11A8-4403-8D68-82C34907BF66}"/>
                    </a:ext>
                  </a:extLst>
                </p:cNvPr>
                <p:cNvSpPr txBox="1"/>
                <p:nvPr/>
              </p:nvSpPr>
              <p:spPr>
                <a:xfrm rot="5400000">
                  <a:off x="452315" y="3068683"/>
                  <a:ext cx="27192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sz="1600" dirty="0">
                      <a:solidFill>
                        <a:schemeClr val="tx1"/>
                      </a:solidFill>
                      <a:latin typeface="Calibri"/>
                      <a:cs typeface="Calibri"/>
                    </a:rPr>
                    <a:t>…</a:t>
                  </a:r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6" name="文字方塊 155">
                      <a:extLst>
                        <a:ext uri="{FF2B5EF4-FFF2-40B4-BE49-F238E27FC236}">
                          <a16:creationId xmlns:a16="http://schemas.microsoft.com/office/drawing/2014/main" id="{AC1D0C58-B49A-43C5-B6A7-094C854E4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169" y="3890623"/>
                      <a:ext cx="32858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2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p:txBody>
                </p:sp>
              </mc:Choice>
              <mc:Fallback>
                <p:sp>
                  <p:nvSpPr>
                    <p:cNvPr id="156" name="文字方塊 155">
                      <a:extLst>
                        <a:ext uri="{FF2B5EF4-FFF2-40B4-BE49-F238E27FC236}">
                          <a16:creationId xmlns:a16="http://schemas.microsoft.com/office/drawing/2014/main" id="{AC1D0C58-B49A-43C5-B6A7-094C854E49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169" y="3890623"/>
                      <a:ext cx="328581" cy="18466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t="-20000" r="-12963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CD6E5402-3DDC-4DEF-8AD2-29C3FA89FB0F}"/>
                  </a:ext>
                </a:extLst>
              </p:cNvPr>
              <p:cNvSpPr txBox="1"/>
              <p:nvPr/>
            </p:nvSpPr>
            <p:spPr>
              <a:xfrm>
                <a:off x="5463478" y="2332829"/>
                <a:ext cx="31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3">
                        <a:lumMod val="75000"/>
                      </a:schemeClr>
                    </a:solidFill>
                    <a:latin typeface="Calibri"/>
                    <a:cs typeface="Calibri"/>
                  </a:rPr>
                  <a:t>…</a:t>
                </a:r>
                <a:endParaRPr lang="zh-TW" altLang="en-US" sz="2400" dirty="0">
                  <a:solidFill>
                    <a:schemeClr val="accent3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260799B3-CE8E-478C-A12B-8D5182A8D1AD}"/>
              </a:ext>
            </a:extLst>
          </p:cNvPr>
          <p:cNvGrpSpPr/>
          <p:nvPr/>
        </p:nvGrpSpPr>
        <p:grpSpPr>
          <a:xfrm>
            <a:off x="3633335" y="1368036"/>
            <a:ext cx="3936072" cy="771916"/>
            <a:chOff x="3633335" y="1368036"/>
            <a:chExt cx="3936072" cy="7719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語音泡泡: 圓角矩形 129">
                  <a:extLst>
                    <a:ext uri="{FF2B5EF4-FFF2-40B4-BE49-F238E27FC236}">
                      <a16:creationId xmlns:a16="http://schemas.microsoft.com/office/drawing/2014/main" id="{B2C7AE48-1ADF-4FDE-8C05-099CEC1C47D6}"/>
                    </a:ext>
                  </a:extLst>
                </p:cNvPr>
                <p:cNvSpPr/>
                <p:nvPr/>
              </p:nvSpPr>
              <p:spPr>
                <a:xfrm>
                  <a:off x="3633335" y="1368036"/>
                  <a:ext cx="1841298" cy="609501"/>
                </a:xfrm>
                <a:prstGeom prst="wedgeRoundRectCallout">
                  <a:avLst>
                    <a:gd name="adj1" fmla="val 55507"/>
                    <a:gd name="adj2" fmla="val 46993"/>
                    <a:gd name="adj3" fmla="val 16667"/>
                  </a:avLst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/>
                    <a:t>Evaluate </a:t>
                  </a:r>
                  <a14:m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zh-TW" altLang="en-US" sz="1400" dirty="0"/>
                    <a:t> </a:t>
                  </a:r>
                  <a:r>
                    <a:rPr lang="en-US" altLang="zh-TW" sz="1400" dirty="0"/>
                    <a:t>and </a:t>
                  </a:r>
                  <a14:m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zh-TW" altLang="en-US" sz="1400" dirty="0"/>
                    <a:t> </a:t>
                  </a:r>
                  <a:r>
                    <a:rPr lang="en-US" altLang="zh-TW" sz="1400" dirty="0"/>
                    <a:t>for each dimension </a:t>
                  </a:r>
                  <a14:m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zh-TW" altLang="en-US" sz="1400" dirty="0"/>
                </a:p>
              </p:txBody>
            </p:sp>
          </mc:Choice>
          <mc:Fallback>
            <p:sp>
              <p:nvSpPr>
                <p:cNvPr id="130" name="語音泡泡: 圓角矩形 129">
                  <a:extLst>
                    <a:ext uri="{FF2B5EF4-FFF2-40B4-BE49-F238E27FC236}">
                      <a16:creationId xmlns:a16="http://schemas.microsoft.com/office/drawing/2014/main" id="{B2C7AE48-1ADF-4FDE-8C05-099CEC1C4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335" y="1368036"/>
                  <a:ext cx="1841298" cy="609501"/>
                </a:xfrm>
                <a:prstGeom prst="wedgeRoundRectCallout">
                  <a:avLst>
                    <a:gd name="adj1" fmla="val 55507"/>
                    <a:gd name="adj2" fmla="val 46993"/>
                    <a:gd name="adj3" fmla="val 16667"/>
                  </a:avLst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2794EB3B-9613-4DF4-B032-36D09ECF7B66}"/>
                </a:ext>
              </a:extLst>
            </p:cNvPr>
            <p:cNvGrpSpPr/>
            <p:nvPr/>
          </p:nvGrpSpPr>
          <p:grpSpPr>
            <a:xfrm>
              <a:off x="5625306" y="1498812"/>
              <a:ext cx="1944101" cy="641140"/>
              <a:chOff x="4090526" y="809755"/>
              <a:chExt cx="1944101" cy="64114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5FF1200B-3A33-425C-B4DD-1283DEBC29DE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391" y="809755"/>
                    <a:ext cx="1023165" cy="4681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den>
                          </m:f>
                        </m:oMath>
                      </m:oMathPara>
                    </a14:m>
                    <a:endParaRPr lang="zh-TW" altLang="en-US" sz="16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158" name="文字方塊 157">
                    <a:extLst>
                      <a:ext uri="{FF2B5EF4-FFF2-40B4-BE49-F238E27FC236}">
                        <a16:creationId xmlns:a16="http://schemas.microsoft.com/office/drawing/2014/main" id="{5FF1200B-3A33-425C-B4DD-1283DEBC2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6391" y="809755"/>
                    <a:ext cx="1023165" cy="468141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0" name="接點: 肘形 159">
                <a:extLst>
                  <a:ext uri="{FF2B5EF4-FFF2-40B4-BE49-F238E27FC236}">
                    <a16:creationId xmlns:a16="http://schemas.microsoft.com/office/drawing/2014/main" id="{C5E8A737-ED94-4A1D-905A-157FA63DA287}"/>
                  </a:ext>
                </a:extLst>
              </p:cNvPr>
              <p:cNvCxnSpPr>
                <a:stCxn id="6" idx="0"/>
                <a:endCxn id="158" idx="1"/>
              </p:cNvCxnSpPr>
              <p:nvPr/>
            </p:nvCxnSpPr>
            <p:spPr>
              <a:xfrm rot="5400000" flipH="1" flipV="1">
                <a:off x="4281022" y="853330"/>
                <a:ext cx="404873" cy="785866"/>
              </a:xfrm>
              <a:prstGeom prst="bentConnector2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9404E101-027D-4C40-9FCA-5969373E50DA}"/>
                  </a:ext>
                </a:extLst>
              </p:cNvPr>
              <p:cNvCxnSpPr>
                <a:cxnSpLocks/>
                <a:stCxn id="158" idx="2"/>
                <a:endCxn id="103" idx="0"/>
              </p:cNvCxnSpPr>
              <p:nvPr/>
            </p:nvCxnSpPr>
            <p:spPr>
              <a:xfrm flipH="1">
                <a:off x="4816574" y="1277896"/>
                <a:ext cx="571400" cy="172999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單箭頭接點 162">
                <a:extLst>
                  <a:ext uri="{FF2B5EF4-FFF2-40B4-BE49-F238E27FC236}">
                    <a16:creationId xmlns:a16="http://schemas.microsoft.com/office/drawing/2014/main" id="{0B0EE8B5-B3A4-42EF-AB2E-C966EDC21847}"/>
                  </a:ext>
                </a:extLst>
              </p:cNvPr>
              <p:cNvCxnSpPr>
                <a:cxnSpLocks/>
                <a:stCxn id="158" idx="2"/>
                <a:endCxn id="111" idx="0"/>
              </p:cNvCxnSpPr>
              <p:nvPr/>
            </p:nvCxnSpPr>
            <p:spPr>
              <a:xfrm flipH="1">
                <a:off x="5302365" y="1277896"/>
                <a:ext cx="85609" cy="172999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單箭頭接點 165">
                <a:extLst>
                  <a:ext uri="{FF2B5EF4-FFF2-40B4-BE49-F238E27FC236}">
                    <a16:creationId xmlns:a16="http://schemas.microsoft.com/office/drawing/2014/main" id="{A74B5306-4036-4823-BB6C-A85083B151A1}"/>
                  </a:ext>
                </a:extLst>
              </p:cNvPr>
              <p:cNvCxnSpPr>
                <a:cxnSpLocks/>
                <a:stCxn id="158" idx="2"/>
                <a:endCxn id="119" idx="0"/>
              </p:cNvCxnSpPr>
              <p:nvPr/>
            </p:nvCxnSpPr>
            <p:spPr>
              <a:xfrm>
                <a:off x="5387974" y="1277896"/>
                <a:ext cx="646653" cy="172999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9A4FFD42-5E90-48EC-83BB-37C9B10637A3}"/>
              </a:ext>
            </a:extLst>
          </p:cNvPr>
          <p:cNvGrpSpPr/>
          <p:nvPr/>
        </p:nvGrpSpPr>
        <p:grpSpPr>
          <a:xfrm>
            <a:off x="66232" y="2601262"/>
            <a:ext cx="1693355" cy="952083"/>
            <a:chOff x="1078218" y="1498423"/>
            <a:chExt cx="2731782" cy="1535935"/>
          </a:xfrm>
        </p:grpSpPr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B8C2EB28-A612-471D-8A85-4CEB8CD19E5D}"/>
                </a:ext>
              </a:extLst>
            </p:cNvPr>
            <p:cNvGrpSpPr/>
            <p:nvPr/>
          </p:nvGrpSpPr>
          <p:grpSpPr>
            <a:xfrm>
              <a:off x="1078218" y="1498423"/>
              <a:ext cx="2731782" cy="1535935"/>
              <a:chOff x="1078218" y="1498423"/>
              <a:chExt cx="2731782" cy="1535935"/>
            </a:xfrm>
          </p:grpSpPr>
          <p:sp>
            <p:nvSpPr>
              <p:cNvPr id="181" name="橢圓 180">
                <a:extLst>
                  <a:ext uri="{FF2B5EF4-FFF2-40B4-BE49-F238E27FC236}">
                    <a16:creationId xmlns:a16="http://schemas.microsoft.com/office/drawing/2014/main" id="{0E7114B1-E2A9-4E35-B821-9E2801C58749}"/>
                  </a:ext>
                </a:extLst>
              </p:cNvPr>
              <p:cNvSpPr/>
              <p:nvPr/>
            </p:nvSpPr>
            <p:spPr>
              <a:xfrm>
                <a:off x="1143000" y="1770951"/>
                <a:ext cx="2667000" cy="854621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2" name="橢圓 181">
                <a:extLst>
                  <a:ext uri="{FF2B5EF4-FFF2-40B4-BE49-F238E27FC236}">
                    <a16:creationId xmlns:a16="http://schemas.microsoft.com/office/drawing/2014/main" id="{C103D83F-28FF-40E3-A16C-B3B4AA5AC691}"/>
                  </a:ext>
                </a:extLst>
              </p:cNvPr>
              <p:cNvSpPr/>
              <p:nvPr/>
            </p:nvSpPr>
            <p:spPr>
              <a:xfrm>
                <a:off x="1390651" y="1869474"/>
                <a:ext cx="2156330" cy="647070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橢圓 182">
                <a:extLst>
                  <a:ext uri="{FF2B5EF4-FFF2-40B4-BE49-F238E27FC236}">
                    <a16:creationId xmlns:a16="http://schemas.microsoft.com/office/drawing/2014/main" id="{448E8028-AD3A-49FE-B474-1C72C4D52466}"/>
                  </a:ext>
                </a:extLst>
              </p:cNvPr>
              <p:cNvSpPr/>
              <p:nvPr/>
            </p:nvSpPr>
            <p:spPr>
              <a:xfrm>
                <a:off x="1648813" y="1961686"/>
                <a:ext cx="1557938" cy="435555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658A3AD6-3CC9-4467-8CB0-CAB2CD0A7F7D}"/>
                  </a:ext>
                </a:extLst>
              </p:cNvPr>
              <p:cNvSpPr/>
              <p:nvPr/>
            </p:nvSpPr>
            <p:spPr>
              <a:xfrm>
                <a:off x="1986990" y="2070546"/>
                <a:ext cx="940360" cy="217833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DB3B2076-F45B-47BF-BE64-5137FF4E94A6}"/>
                  </a:ext>
                </a:extLst>
              </p:cNvPr>
              <p:cNvCxnSpPr/>
              <p:nvPr/>
            </p:nvCxnSpPr>
            <p:spPr>
              <a:xfrm>
                <a:off x="1143000" y="2751589"/>
                <a:ext cx="2667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>
                <a:extLst>
                  <a:ext uri="{FF2B5EF4-FFF2-40B4-BE49-F238E27FC236}">
                    <a16:creationId xmlns:a16="http://schemas.microsoft.com/office/drawing/2014/main" id="{8B8831E2-6272-49C6-B04A-85B062F2D728}"/>
                  </a:ext>
                </a:extLst>
              </p:cNvPr>
              <p:cNvCxnSpPr/>
              <p:nvPr/>
            </p:nvCxnSpPr>
            <p:spPr>
              <a:xfrm flipV="1">
                <a:off x="1440808" y="1562132"/>
                <a:ext cx="0" cy="133029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字方塊 186">
                    <a:extLst>
                      <a:ext uri="{FF2B5EF4-FFF2-40B4-BE49-F238E27FC236}">
                        <a16:creationId xmlns:a16="http://schemas.microsoft.com/office/drawing/2014/main" id="{E903F029-F011-4252-9065-EA99D94F12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78218" y="1498423"/>
                    <a:ext cx="47878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6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85" name="文字方塊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218" y="1498423"/>
                    <a:ext cx="478783" cy="338554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文字方塊 187">
                    <a:extLst>
                      <a:ext uri="{FF2B5EF4-FFF2-40B4-BE49-F238E27FC236}">
                        <a16:creationId xmlns:a16="http://schemas.microsoft.com/office/drawing/2014/main" id="{BC34F946-DEA7-405E-904F-8C5414F7FB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80708" y="2695804"/>
                    <a:ext cx="41720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600" dirty="0">
                      <a:solidFill>
                        <a:schemeClr val="tx1"/>
                      </a:solidFill>
                      <a:latin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86" name="文字方塊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08" y="2695804"/>
                    <a:ext cx="417207" cy="338554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C096DC3D-8BE4-4AD2-BE9D-D712A6BD4D03}"/>
                </a:ext>
              </a:extLst>
            </p:cNvPr>
            <p:cNvCxnSpPr/>
            <p:nvPr/>
          </p:nvCxnSpPr>
          <p:spPr>
            <a:xfrm flipH="1" flipV="1">
              <a:off x="3194052" y="2407777"/>
              <a:ext cx="78548" cy="343812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42DE2160-7CEC-496B-A85D-57551E9AE760}"/>
                </a:ext>
              </a:extLst>
            </p:cNvPr>
            <p:cNvCxnSpPr/>
            <p:nvPr/>
          </p:nvCxnSpPr>
          <p:spPr>
            <a:xfrm flipH="1" flipV="1">
              <a:off x="3121799" y="2219218"/>
              <a:ext cx="62274" cy="186768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F35779F2-3E1B-4C38-AD0B-23DDDC1B88A4}"/>
                </a:ext>
              </a:extLst>
            </p:cNvPr>
            <p:cNvCxnSpPr/>
            <p:nvPr/>
          </p:nvCxnSpPr>
          <p:spPr>
            <a:xfrm flipH="1" flipV="1">
              <a:off x="3000214" y="2179462"/>
              <a:ext cx="113226" cy="47816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單箭頭接點 175">
              <a:extLst>
                <a:ext uri="{FF2B5EF4-FFF2-40B4-BE49-F238E27FC236}">
                  <a16:creationId xmlns:a16="http://schemas.microsoft.com/office/drawing/2014/main" id="{8D266EE8-B227-4C5D-8DFA-9289EAD02841}"/>
                </a:ext>
              </a:extLst>
            </p:cNvPr>
            <p:cNvCxnSpPr/>
            <p:nvPr/>
          </p:nvCxnSpPr>
          <p:spPr>
            <a:xfrm flipH="1" flipV="1">
              <a:off x="2874917" y="2179462"/>
              <a:ext cx="120768" cy="1208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單箭頭接點 176">
              <a:extLst>
                <a:ext uri="{FF2B5EF4-FFF2-40B4-BE49-F238E27FC236}">
                  <a16:creationId xmlns:a16="http://schemas.microsoft.com/office/drawing/2014/main" id="{9F859B0E-0B19-4D68-A16E-D46FA7EAC850}"/>
                </a:ext>
              </a:extLst>
            </p:cNvPr>
            <p:cNvCxnSpPr/>
            <p:nvPr/>
          </p:nvCxnSpPr>
          <p:spPr>
            <a:xfrm flipH="1" flipV="1">
              <a:off x="2778102" y="2179463"/>
              <a:ext cx="103849" cy="784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單箭頭接點 177">
              <a:extLst>
                <a:ext uri="{FF2B5EF4-FFF2-40B4-BE49-F238E27FC236}">
                  <a16:creationId xmlns:a16="http://schemas.microsoft.com/office/drawing/2014/main" id="{7D751254-F2F8-47E9-A142-463982B63691}"/>
                </a:ext>
              </a:extLst>
            </p:cNvPr>
            <p:cNvCxnSpPr/>
            <p:nvPr/>
          </p:nvCxnSpPr>
          <p:spPr>
            <a:xfrm flipH="1" flipV="1">
              <a:off x="2679069" y="2182935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FA4F271-38EF-4713-BC31-996B32D9FF91}"/>
                </a:ext>
              </a:extLst>
            </p:cNvPr>
            <p:cNvCxnSpPr/>
            <p:nvPr/>
          </p:nvCxnSpPr>
          <p:spPr>
            <a:xfrm flipH="1" flipV="1">
              <a:off x="2579445" y="2181198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單箭頭接點 179">
              <a:extLst>
                <a:ext uri="{FF2B5EF4-FFF2-40B4-BE49-F238E27FC236}">
                  <a16:creationId xmlns:a16="http://schemas.microsoft.com/office/drawing/2014/main" id="{E5F162F3-A170-454B-A462-7667E8478789}"/>
                </a:ext>
              </a:extLst>
            </p:cNvPr>
            <p:cNvCxnSpPr/>
            <p:nvPr/>
          </p:nvCxnSpPr>
          <p:spPr>
            <a:xfrm flipH="1" flipV="1">
              <a:off x="2479803" y="2182173"/>
              <a:ext cx="94503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EDAD267F-9D29-40C6-9FE5-22337891C3D9}"/>
              </a:ext>
            </a:extLst>
          </p:cNvPr>
          <p:cNvGrpSpPr/>
          <p:nvPr/>
        </p:nvGrpSpPr>
        <p:grpSpPr>
          <a:xfrm>
            <a:off x="7744372" y="2601262"/>
            <a:ext cx="1371155" cy="941711"/>
            <a:chOff x="1078218" y="3086669"/>
            <a:chExt cx="2731782" cy="1516149"/>
          </a:xfrm>
        </p:grpSpPr>
        <p:cxnSp>
          <p:nvCxnSpPr>
            <p:cNvPr id="190" name="直線單箭頭接點 189">
              <a:extLst>
                <a:ext uri="{FF2B5EF4-FFF2-40B4-BE49-F238E27FC236}">
                  <a16:creationId xmlns:a16="http://schemas.microsoft.com/office/drawing/2014/main" id="{BE939606-D4EA-4003-AA81-5A50C7A1B5BE}"/>
                </a:ext>
              </a:extLst>
            </p:cNvPr>
            <p:cNvCxnSpPr/>
            <p:nvPr/>
          </p:nvCxnSpPr>
          <p:spPr>
            <a:xfrm>
              <a:off x="1143000" y="4339835"/>
              <a:ext cx="2667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單箭頭接點 190">
              <a:extLst>
                <a:ext uri="{FF2B5EF4-FFF2-40B4-BE49-F238E27FC236}">
                  <a16:creationId xmlns:a16="http://schemas.microsoft.com/office/drawing/2014/main" id="{05312413-6C6A-4A45-A860-BBE84DC0A356}"/>
                </a:ext>
              </a:extLst>
            </p:cNvPr>
            <p:cNvCxnSpPr/>
            <p:nvPr/>
          </p:nvCxnSpPr>
          <p:spPr>
            <a:xfrm flipV="1">
              <a:off x="1440808" y="3150378"/>
              <a:ext cx="0" cy="133029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08F0D5EA-5945-492B-9631-2407231D9BD5}"/>
                    </a:ext>
                  </a:extLst>
                </p:cNvPr>
                <p:cNvSpPr txBox="1"/>
                <p:nvPr/>
              </p:nvSpPr>
              <p:spPr>
                <a:xfrm>
                  <a:off x="1078218" y="3086669"/>
                  <a:ext cx="4787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218" y="3086669"/>
                  <a:ext cx="478783" cy="338554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E98DF3CC-E370-4C08-A420-9B977F79A321}"/>
                    </a:ext>
                  </a:extLst>
                </p:cNvPr>
                <p:cNvSpPr txBox="1"/>
                <p:nvPr/>
              </p:nvSpPr>
              <p:spPr>
                <a:xfrm>
                  <a:off x="3122667" y="4264263"/>
                  <a:ext cx="417206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E98DF3CC-E370-4C08-A420-9B977F79A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67" y="4264263"/>
                  <a:ext cx="417206" cy="338555"/>
                </a:xfrm>
                <a:prstGeom prst="rect">
                  <a:avLst/>
                </a:prstGeom>
                <a:blipFill>
                  <a:blip r:embed="rId47"/>
                  <a:stretch>
                    <a:fillRect r="-61765" b="-558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橢圓 193">
              <a:extLst>
                <a:ext uri="{FF2B5EF4-FFF2-40B4-BE49-F238E27FC236}">
                  <a16:creationId xmlns:a16="http://schemas.microsoft.com/office/drawing/2014/main" id="{8C929628-E160-4ADA-8BA5-D26DC4B45E52}"/>
                </a:ext>
              </a:extLst>
            </p:cNvPr>
            <p:cNvSpPr/>
            <p:nvPr/>
          </p:nvSpPr>
          <p:spPr>
            <a:xfrm>
              <a:off x="2295523" y="3690390"/>
              <a:ext cx="264517" cy="217833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FCD49926-5F72-46C2-A92A-940A2F6CE7A7}"/>
                </a:ext>
              </a:extLst>
            </p:cNvPr>
            <p:cNvSpPr/>
            <p:nvPr/>
          </p:nvSpPr>
          <p:spPr>
            <a:xfrm>
              <a:off x="2188067" y="3601899"/>
              <a:ext cx="479427" cy="394814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橢圓 195">
              <a:extLst>
                <a:ext uri="{FF2B5EF4-FFF2-40B4-BE49-F238E27FC236}">
                  <a16:creationId xmlns:a16="http://schemas.microsoft.com/office/drawing/2014/main" id="{E15BBCCF-3B93-4704-BFF2-63AB56DAE961}"/>
                </a:ext>
              </a:extLst>
            </p:cNvPr>
            <p:cNvSpPr/>
            <p:nvPr/>
          </p:nvSpPr>
          <p:spPr>
            <a:xfrm>
              <a:off x="2069833" y="3503242"/>
              <a:ext cx="719030" cy="592130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C1E92D7D-AA03-42E0-9255-9E13B1E8AA77}"/>
                </a:ext>
              </a:extLst>
            </p:cNvPr>
            <p:cNvSpPr/>
            <p:nvPr/>
          </p:nvSpPr>
          <p:spPr>
            <a:xfrm>
              <a:off x="1953808" y="3399626"/>
              <a:ext cx="973542" cy="801724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橢圓 197">
              <a:extLst>
                <a:ext uri="{FF2B5EF4-FFF2-40B4-BE49-F238E27FC236}">
                  <a16:creationId xmlns:a16="http://schemas.microsoft.com/office/drawing/2014/main" id="{6EE22DEF-0C5C-4872-A6BE-54484513DFED}"/>
                </a:ext>
              </a:extLst>
            </p:cNvPr>
            <p:cNvSpPr/>
            <p:nvPr/>
          </p:nvSpPr>
          <p:spPr>
            <a:xfrm>
              <a:off x="1803399" y="3283961"/>
              <a:ext cx="1248290" cy="1027982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9" name="直線單箭頭接點 198">
              <a:extLst>
                <a:ext uri="{FF2B5EF4-FFF2-40B4-BE49-F238E27FC236}">
                  <a16:creationId xmlns:a16="http://schemas.microsoft.com/office/drawing/2014/main" id="{F4CDF85F-00D2-4282-96C7-D57454A9BC99}"/>
                </a:ext>
              </a:extLst>
            </p:cNvPr>
            <p:cNvCxnSpPr>
              <a:endCxn id="196" idx="5"/>
            </p:cNvCxnSpPr>
            <p:nvPr/>
          </p:nvCxnSpPr>
          <p:spPr>
            <a:xfrm flipH="1" flipV="1">
              <a:off x="2683563" y="4008657"/>
              <a:ext cx="262573" cy="216417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單箭頭接點 199">
              <a:extLst>
                <a:ext uri="{FF2B5EF4-FFF2-40B4-BE49-F238E27FC236}">
                  <a16:creationId xmlns:a16="http://schemas.microsoft.com/office/drawing/2014/main" id="{B8EE4FC7-97A0-4ACC-BB91-5CCD5E1DE05F}"/>
                </a:ext>
              </a:extLst>
            </p:cNvPr>
            <p:cNvCxnSpPr/>
            <p:nvPr/>
          </p:nvCxnSpPr>
          <p:spPr>
            <a:xfrm flipH="1" flipV="1">
              <a:off x="2560208" y="3908223"/>
              <a:ext cx="121855" cy="10043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單箭頭接點 200">
              <a:extLst>
                <a:ext uri="{FF2B5EF4-FFF2-40B4-BE49-F238E27FC236}">
                  <a16:creationId xmlns:a16="http://schemas.microsoft.com/office/drawing/2014/main" id="{D389A4AD-CE35-4B11-8534-7EAD963DE892}"/>
                </a:ext>
              </a:extLst>
            </p:cNvPr>
            <p:cNvCxnSpPr/>
            <p:nvPr/>
          </p:nvCxnSpPr>
          <p:spPr>
            <a:xfrm flipH="1" flipV="1">
              <a:off x="2445469" y="3813760"/>
              <a:ext cx="121855" cy="10043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4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D3AA78B-5B5D-1243-94FD-E2EF9661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Lab 1.</a:t>
            </a:r>
            <a:r>
              <a:rPr kumimoji="1" lang="en-US" altLang="zh-TW" dirty="0"/>
              <a:t> Recap of Neural Network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8D2B87F-0E34-884F-931C-0E333F65D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76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D2A12A-8F8C-4643-838F-AB57C63B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64" y="1439863"/>
            <a:ext cx="7807785" cy="1784012"/>
          </a:xfrm>
        </p:spPr>
        <p:txBody>
          <a:bodyPr/>
          <a:lstStyle/>
          <a:p>
            <a:pPr>
              <a:tabLst>
                <a:tab pos="1257300" algn="l"/>
              </a:tabLst>
            </a:pPr>
            <a:r>
              <a:rPr lang="en-US" altLang="zh-TW" b="1" dirty="0"/>
              <a:t>Lab 3.	</a:t>
            </a:r>
            <a:r>
              <a:rPr lang="en-US" altLang="zh-TW" dirty="0"/>
              <a:t>Transfer Learning</a:t>
            </a:r>
            <a:br>
              <a:rPr lang="en-US" altLang="zh-TW" dirty="0"/>
            </a:br>
            <a:r>
              <a:rPr lang="en-US" altLang="zh-TW" dirty="0"/>
              <a:t>	with Pre-trained Model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A5DC3B-FF8C-4274-B6CC-417564D35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Please refer to the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6270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349D12-FF38-44DF-B82A-2EA3935C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/ Homework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F13AA33-D2ED-4464-B79D-7F2F0A482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finish the </a:t>
            </a:r>
            <a:r>
              <a:rPr lang="en-US" altLang="zh-TW" b="1" dirty="0">
                <a:solidFill>
                  <a:srgbClr val="FF0000"/>
                </a:solidFill>
              </a:rPr>
              <a:t>Your task</a:t>
            </a:r>
            <a:r>
              <a:rPr lang="en-US" altLang="zh-TW" dirty="0"/>
              <a:t> part in the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</a:p>
          <a:p>
            <a:pPr lvl="1"/>
            <a:r>
              <a:rPr lang="en-US" altLang="zh-TW" b="1" dirty="0"/>
              <a:t>Lab 1.</a:t>
            </a:r>
            <a:r>
              <a:rPr lang="en-US" altLang="zh-TW" dirty="0"/>
              <a:t> Required</a:t>
            </a:r>
          </a:p>
          <a:p>
            <a:pPr lvl="1"/>
            <a:r>
              <a:rPr lang="en-US" altLang="zh-TW" b="1" dirty="0"/>
              <a:t>Lab 2.</a:t>
            </a:r>
            <a:r>
              <a:rPr lang="en-US" altLang="zh-TW" dirty="0"/>
              <a:t> and </a:t>
            </a:r>
            <a:r>
              <a:rPr lang="en-US" altLang="zh-TW" b="1" dirty="0"/>
              <a:t>Lab3.</a:t>
            </a:r>
            <a:r>
              <a:rPr lang="en-US" altLang="zh-TW" dirty="0"/>
              <a:t>: Select one of them and finish it</a:t>
            </a:r>
          </a:p>
          <a:p>
            <a:pPr lvl="1"/>
            <a:endParaRPr lang="en-US" altLang="zh-TW" dirty="0"/>
          </a:p>
          <a:p>
            <a:r>
              <a:rPr lang="en-US" altLang="zh-TW"/>
              <a:t>Share </a:t>
            </a:r>
            <a:r>
              <a:rPr lang="en-US" altLang="zh-TW" dirty="0"/>
              <a:t>and submit your </a:t>
            </a:r>
            <a:r>
              <a:rPr lang="en-US" altLang="zh-TW" dirty="0" err="1"/>
              <a:t>Colab</a:t>
            </a:r>
            <a:r>
              <a:rPr lang="en-US" altLang="zh-TW" dirty="0"/>
              <a:t> notebook:</a:t>
            </a:r>
          </a:p>
          <a:p>
            <a:pPr lvl="1"/>
            <a:r>
              <a:rPr lang="en-US" altLang="zh-TW" dirty="0">
                <a:hlinkClick r:id="rId2"/>
              </a:rPr>
              <a:t>https://forms.gle/Hkk7WS2BDsmwGovE8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572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A13B9-989C-4E90-920A-9BE289A8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1. Basics of Neural Network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10D36-1FF9-4949-AD82-750A7F5C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Start from 1 neuron:</a:t>
            </a:r>
          </a:p>
          <a:p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D3A7EA-1BEF-4078-BC5C-F9737CBB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22" y="1904762"/>
            <a:ext cx="1436394" cy="1436394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05FE9198-C152-43CF-A3F6-040E4697B200}"/>
              </a:ext>
            </a:extLst>
          </p:cNvPr>
          <p:cNvGrpSpPr/>
          <p:nvPr/>
        </p:nvGrpSpPr>
        <p:grpSpPr>
          <a:xfrm>
            <a:off x="1110588" y="1104900"/>
            <a:ext cx="2515741" cy="947920"/>
            <a:chOff x="1110588" y="1104900"/>
            <a:chExt cx="2515741" cy="94792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6B16CFE0-0FE9-464F-AD49-26F8B4125D2C}"/>
                </a:ext>
              </a:extLst>
            </p:cNvPr>
            <p:cNvSpPr/>
            <p:nvPr/>
          </p:nvSpPr>
          <p:spPr>
            <a:xfrm>
              <a:off x="3239142" y="1104900"/>
              <a:ext cx="387187" cy="38718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000" b="1" dirty="0">
                  <a:latin typeface="Calibri" panose="020F0502020204030204" pitchFamily="34" charset="0"/>
                </a:rPr>
                <a:t>Pixel 1</a:t>
              </a:r>
              <a:endParaRPr kumimoji="1" lang="zh-TW" alt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10" name="圓角矩形 76">
              <a:extLst>
                <a:ext uri="{FF2B5EF4-FFF2-40B4-BE49-F238E27FC236}">
                  <a16:creationId xmlns:a16="http://schemas.microsoft.com/office/drawing/2014/main" id="{D180FF92-E1E8-49B4-9A45-B4828ED734C7}"/>
                </a:ext>
              </a:extLst>
            </p:cNvPr>
            <p:cNvSpPr/>
            <p:nvPr/>
          </p:nvSpPr>
          <p:spPr>
            <a:xfrm>
              <a:off x="1110588" y="1898241"/>
              <a:ext cx="128278" cy="154579"/>
            </a:xfrm>
            <a:prstGeom prst="round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</a:rPr>
                <a:t>1</a:t>
              </a:r>
              <a:endParaRPr kumimoji="1" lang="zh-TW" alt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手繪多邊形 78">
              <a:extLst>
                <a:ext uri="{FF2B5EF4-FFF2-40B4-BE49-F238E27FC236}">
                  <a16:creationId xmlns:a16="http://schemas.microsoft.com/office/drawing/2014/main" id="{F7496AB7-D1E1-44B8-94AF-1F4E6E65EE3F}"/>
                </a:ext>
              </a:extLst>
            </p:cNvPr>
            <p:cNvSpPr/>
            <p:nvPr/>
          </p:nvSpPr>
          <p:spPr>
            <a:xfrm>
              <a:off x="1161005" y="1297390"/>
              <a:ext cx="2084959" cy="594333"/>
            </a:xfrm>
            <a:custGeom>
              <a:avLst/>
              <a:gdLst>
                <a:gd name="connsiteX0" fmla="*/ 0 w 2781567"/>
                <a:gd name="connsiteY0" fmla="*/ 792907 h 792907"/>
                <a:gd name="connsiteX1" fmla="*/ 952767 w 2781567"/>
                <a:gd name="connsiteY1" fmla="*/ 268565 h 792907"/>
                <a:gd name="connsiteX2" fmla="*/ 2781567 w 2781567"/>
                <a:gd name="connsiteY2" fmla="*/ 0 h 79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567" h="792907">
                  <a:moveTo>
                    <a:pt x="0" y="792907"/>
                  </a:moveTo>
                  <a:cubicBezTo>
                    <a:pt x="244586" y="596811"/>
                    <a:pt x="489172" y="400716"/>
                    <a:pt x="952767" y="268565"/>
                  </a:cubicBezTo>
                  <a:cubicBezTo>
                    <a:pt x="1416362" y="136414"/>
                    <a:pt x="2098964" y="68207"/>
                    <a:pt x="2781567" y="0"/>
                  </a:cubicBezTo>
                </a:path>
              </a:pathLst>
            </a:custGeom>
            <a:ln w="25400"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F8BAD61-3C32-4B4A-95E5-F5BE1E6485C1}"/>
              </a:ext>
            </a:extLst>
          </p:cNvPr>
          <p:cNvGrpSpPr/>
          <p:nvPr/>
        </p:nvGrpSpPr>
        <p:grpSpPr>
          <a:xfrm>
            <a:off x="1255790" y="1614109"/>
            <a:ext cx="2370539" cy="445230"/>
            <a:chOff x="1255790" y="1614109"/>
            <a:chExt cx="2370539" cy="44523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B81E6AC-A8BE-4021-8FDE-4A35AFC95A78}"/>
                </a:ext>
              </a:extLst>
            </p:cNvPr>
            <p:cNvSpPr/>
            <p:nvPr/>
          </p:nvSpPr>
          <p:spPr>
            <a:xfrm>
              <a:off x="3239142" y="1672152"/>
              <a:ext cx="387187" cy="38718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000" b="1" dirty="0">
                  <a:latin typeface="Calibri" panose="020F0502020204030204" pitchFamily="34" charset="0"/>
                </a:rPr>
                <a:t>Pixel 2</a:t>
              </a:r>
              <a:endParaRPr kumimoji="1" lang="zh-TW" alt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13" name="圓角矩形 79">
              <a:extLst>
                <a:ext uri="{FF2B5EF4-FFF2-40B4-BE49-F238E27FC236}">
                  <a16:creationId xmlns:a16="http://schemas.microsoft.com/office/drawing/2014/main" id="{7AABB0D3-9B60-4753-8748-C53A6DA931CD}"/>
                </a:ext>
              </a:extLst>
            </p:cNvPr>
            <p:cNvSpPr/>
            <p:nvPr/>
          </p:nvSpPr>
          <p:spPr>
            <a:xfrm>
              <a:off x="1255790" y="1898242"/>
              <a:ext cx="128278" cy="154579"/>
            </a:xfrm>
            <a:prstGeom prst="round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</a:rPr>
                <a:t>2</a:t>
              </a:r>
              <a:endParaRPr kumimoji="1" lang="zh-TW" alt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手繪多邊形 85">
              <a:extLst>
                <a:ext uri="{FF2B5EF4-FFF2-40B4-BE49-F238E27FC236}">
                  <a16:creationId xmlns:a16="http://schemas.microsoft.com/office/drawing/2014/main" id="{E4FFA7B2-F62F-4481-BB4E-0DD85E91EBB5}"/>
                </a:ext>
              </a:extLst>
            </p:cNvPr>
            <p:cNvSpPr/>
            <p:nvPr/>
          </p:nvSpPr>
          <p:spPr>
            <a:xfrm>
              <a:off x="1320663" y="1614109"/>
              <a:ext cx="1916459" cy="275753"/>
            </a:xfrm>
            <a:custGeom>
              <a:avLst/>
              <a:gdLst>
                <a:gd name="connsiteX0" fmla="*/ 0 w 2556769"/>
                <a:gd name="connsiteY0" fmla="*/ 367885 h 367885"/>
                <a:gd name="connsiteX1" fmla="*/ 679142 w 2556769"/>
                <a:gd name="connsiteY1" fmla="*/ 39412 h 367885"/>
                <a:gd name="connsiteX2" fmla="*/ 1913138 w 2556769"/>
                <a:gd name="connsiteY2" fmla="*/ 39412 h 367885"/>
                <a:gd name="connsiteX3" fmla="*/ 2556769 w 2556769"/>
                <a:gd name="connsiteY3" fmla="*/ 341252 h 36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769" h="367885">
                  <a:moveTo>
                    <a:pt x="0" y="367885"/>
                  </a:moveTo>
                  <a:cubicBezTo>
                    <a:pt x="180143" y="231021"/>
                    <a:pt x="360286" y="94157"/>
                    <a:pt x="679142" y="39412"/>
                  </a:cubicBezTo>
                  <a:cubicBezTo>
                    <a:pt x="997998" y="-15334"/>
                    <a:pt x="1600200" y="-10895"/>
                    <a:pt x="1913138" y="39412"/>
                  </a:cubicBezTo>
                  <a:cubicBezTo>
                    <a:pt x="2226076" y="89719"/>
                    <a:pt x="2391422" y="215485"/>
                    <a:pt x="2556769" y="341252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822932FC-7D32-4642-8A32-7F8F44E7800B}"/>
              </a:ext>
            </a:extLst>
          </p:cNvPr>
          <p:cNvGrpSpPr/>
          <p:nvPr/>
        </p:nvGrpSpPr>
        <p:grpSpPr>
          <a:xfrm>
            <a:off x="1400989" y="1697123"/>
            <a:ext cx="2225340" cy="929468"/>
            <a:chOff x="1400989" y="1697123"/>
            <a:chExt cx="2225340" cy="929468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4FF0E28-B98E-440B-B00D-2780CFA6C56D}"/>
                </a:ext>
              </a:extLst>
            </p:cNvPr>
            <p:cNvSpPr/>
            <p:nvPr/>
          </p:nvSpPr>
          <p:spPr>
            <a:xfrm>
              <a:off x="3239142" y="2239404"/>
              <a:ext cx="387187" cy="38718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000" b="1" dirty="0">
                  <a:latin typeface="Calibri" panose="020F0502020204030204" pitchFamily="34" charset="0"/>
                </a:rPr>
                <a:t>Pixel</a:t>
              </a:r>
              <a:r>
                <a:rPr kumimoji="1" lang="en-US" altLang="zh-TW" sz="1000" b="1" dirty="0">
                  <a:latin typeface="Calibri" panose="020F0502020204030204" pitchFamily="34" charset="0"/>
                </a:rPr>
                <a:t>3</a:t>
              </a:r>
              <a:endParaRPr kumimoji="1" lang="zh-TW" alt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19" name="圓角矩形 80">
              <a:extLst>
                <a:ext uri="{FF2B5EF4-FFF2-40B4-BE49-F238E27FC236}">
                  <a16:creationId xmlns:a16="http://schemas.microsoft.com/office/drawing/2014/main" id="{A24A40C2-FEFF-425B-8355-F2F938A49658}"/>
                </a:ext>
              </a:extLst>
            </p:cNvPr>
            <p:cNvSpPr/>
            <p:nvPr/>
          </p:nvSpPr>
          <p:spPr>
            <a:xfrm>
              <a:off x="1400989" y="1898244"/>
              <a:ext cx="128278" cy="154579"/>
            </a:xfrm>
            <a:prstGeom prst="round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kumimoji="1" lang="zh-TW" alt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手繪多邊形 89">
              <a:extLst>
                <a:ext uri="{FF2B5EF4-FFF2-40B4-BE49-F238E27FC236}">
                  <a16:creationId xmlns:a16="http://schemas.microsoft.com/office/drawing/2014/main" id="{B3DA959C-15FD-4E70-B697-7F68F06D191D}"/>
                </a:ext>
              </a:extLst>
            </p:cNvPr>
            <p:cNvSpPr/>
            <p:nvPr/>
          </p:nvSpPr>
          <p:spPr>
            <a:xfrm>
              <a:off x="1487019" y="1697123"/>
              <a:ext cx="1760082" cy="751791"/>
            </a:xfrm>
            <a:custGeom>
              <a:avLst/>
              <a:gdLst>
                <a:gd name="connsiteX0" fmla="*/ 0 w 2348144"/>
                <a:gd name="connsiteY0" fmla="*/ 243823 h 1002973"/>
                <a:gd name="connsiteX1" fmla="*/ 426128 w 2348144"/>
                <a:gd name="connsiteY1" fmla="*/ 52953 h 1002973"/>
                <a:gd name="connsiteX2" fmla="*/ 1247313 w 2348144"/>
                <a:gd name="connsiteY2" fmla="*/ 8565 h 1002973"/>
                <a:gd name="connsiteX3" fmla="*/ 1797728 w 2348144"/>
                <a:gd name="connsiteY3" fmla="*/ 194996 h 1002973"/>
                <a:gd name="connsiteX4" fmla="*/ 2161713 w 2348144"/>
                <a:gd name="connsiteY4" fmla="*/ 869699 h 1002973"/>
                <a:gd name="connsiteX5" fmla="*/ 2348144 w 2348144"/>
                <a:gd name="connsiteY5" fmla="*/ 1002864 h 10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8144" h="1002973">
                  <a:moveTo>
                    <a:pt x="0" y="243823"/>
                  </a:moveTo>
                  <a:cubicBezTo>
                    <a:pt x="109121" y="167993"/>
                    <a:pt x="218243" y="92163"/>
                    <a:pt x="426128" y="52953"/>
                  </a:cubicBezTo>
                  <a:cubicBezTo>
                    <a:pt x="634014" y="13743"/>
                    <a:pt x="1018713" y="-15109"/>
                    <a:pt x="1247313" y="8565"/>
                  </a:cubicBezTo>
                  <a:cubicBezTo>
                    <a:pt x="1475913" y="32239"/>
                    <a:pt x="1645328" y="51474"/>
                    <a:pt x="1797728" y="194996"/>
                  </a:cubicBezTo>
                  <a:cubicBezTo>
                    <a:pt x="1950128" y="338518"/>
                    <a:pt x="2069977" y="735054"/>
                    <a:pt x="2161713" y="869699"/>
                  </a:cubicBezTo>
                  <a:cubicBezTo>
                    <a:pt x="2253449" y="1004344"/>
                    <a:pt x="2300796" y="1003604"/>
                    <a:pt x="2348144" y="1002864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0" name="圓角矩形圖說文字 117">
            <a:extLst>
              <a:ext uri="{FF2B5EF4-FFF2-40B4-BE49-F238E27FC236}">
                <a16:creationId xmlns:a16="http://schemas.microsoft.com/office/drawing/2014/main" id="{08D6A80D-3016-4C03-8C82-E99C4BC26FDF}"/>
              </a:ext>
            </a:extLst>
          </p:cNvPr>
          <p:cNvSpPr/>
          <p:nvPr/>
        </p:nvSpPr>
        <p:spPr>
          <a:xfrm>
            <a:off x="757969" y="3525398"/>
            <a:ext cx="1715607" cy="650238"/>
          </a:xfrm>
          <a:prstGeom prst="wedgeRoundRectCallout">
            <a:avLst>
              <a:gd name="adj1" fmla="val -12980"/>
              <a:gd name="adj2" fmla="val -58133"/>
              <a:gd name="adj3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latin typeface="Calibri" panose="020F0502020204030204" pitchFamily="34" charset="0"/>
              </a:rPr>
              <a:t>Receive signal from photo sensor</a:t>
            </a:r>
            <a:endParaRPr kumimoji="1" lang="zh-TW" altLang="en-US" sz="1400" dirty="0">
              <a:latin typeface="Calibri" panose="020F0502020204030204" pitchFamily="34" charset="0"/>
            </a:endParaRPr>
          </a:p>
        </p:txBody>
      </p:sp>
      <p:sp>
        <p:nvSpPr>
          <p:cNvPr id="32" name="圓角矩形圖說文字 119">
            <a:extLst>
              <a:ext uri="{FF2B5EF4-FFF2-40B4-BE49-F238E27FC236}">
                <a16:creationId xmlns:a16="http://schemas.microsoft.com/office/drawing/2014/main" id="{B162B3FC-A642-4A31-B9AA-BA2254668FE1}"/>
              </a:ext>
            </a:extLst>
          </p:cNvPr>
          <p:cNvSpPr/>
          <p:nvPr/>
        </p:nvSpPr>
        <p:spPr>
          <a:xfrm>
            <a:off x="4572000" y="3605275"/>
            <a:ext cx="4572000" cy="1116671"/>
          </a:xfrm>
          <a:prstGeom prst="wedgeRoundRectCallout">
            <a:avLst>
              <a:gd name="adj1" fmla="val -30135"/>
              <a:gd name="adj2" fmla="val -71636"/>
              <a:gd name="adj3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8438" indent="-198438"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Calibri" panose="020F0502020204030204" pitchFamily="34" charset="0"/>
              </a:rPr>
              <a:t>Determine the similarity between the </a:t>
            </a:r>
            <a:r>
              <a:rPr kumimoji="1" lang="en-US" altLang="zh-TW" sz="1400" b="1" u="sng" dirty="0">
                <a:latin typeface="Calibri" panose="020F0502020204030204" pitchFamily="34" charset="0"/>
              </a:rPr>
              <a:t>input</a:t>
            </a:r>
            <a:r>
              <a:rPr kumimoji="1" lang="en-US" altLang="zh-TW" sz="1400" dirty="0">
                <a:latin typeface="Calibri" panose="020F0502020204030204" pitchFamily="34" charset="0"/>
              </a:rPr>
              <a:t> and </a:t>
            </a:r>
            <a:r>
              <a:rPr kumimoji="1" lang="en-US" altLang="zh-TW" sz="1400" b="1" u="sng" dirty="0">
                <a:latin typeface="Calibri" panose="020F0502020204030204" pitchFamily="34" charset="0"/>
              </a:rPr>
              <a:t>weights</a:t>
            </a:r>
            <a:endParaRPr kumimoji="1" lang="en-US" altLang="zh-TW" sz="600" b="1" u="sng" dirty="0">
              <a:latin typeface="Calibri" panose="020F0502020204030204" pitchFamily="34" charset="0"/>
            </a:endParaRPr>
          </a:p>
          <a:p>
            <a:pPr marL="198438" indent="-198438"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Calibri" panose="020F0502020204030204" pitchFamily="34" charset="0"/>
              </a:rPr>
              <a:t>The weights is something like </a:t>
            </a:r>
            <a:r>
              <a:rPr kumimoji="1" lang="en-US" altLang="zh-TW" sz="1400" b="1" u="sng" dirty="0">
                <a:latin typeface="Calibri" panose="020F0502020204030204" pitchFamily="34" charset="0"/>
              </a:rPr>
              <a:t>experiences</a:t>
            </a:r>
          </a:p>
          <a:p>
            <a:pPr marL="198438" indent="-198438">
              <a:buFont typeface="Arial" panose="020B0604020202020204" pitchFamily="34" charset="0"/>
              <a:buChar char="•"/>
            </a:pPr>
            <a:endParaRPr kumimoji="1" lang="en-US" altLang="zh-TW" sz="600" b="1" u="sng" dirty="0">
              <a:latin typeface="Calibri" panose="020F0502020204030204" pitchFamily="34" charset="0"/>
            </a:endParaRPr>
          </a:p>
          <a:p>
            <a:pPr marL="198438" indent="-198438"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Calibri" panose="020F0502020204030204" pitchFamily="34" charset="0"/>
              </a:rPr>
              <a:t>If similar </a:t>
            </a:r>
            <a:r>
              <a:rPr kumimoji="1" lang="en-US" altLang="zh-TW" sz="14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kumimoji="1" lang="en-US" altLang="zh-TW" sz="1400" b="1" u="sng" dirty="0">
                <a:latin typeface="Calibri" panose="020F0502020204030204" pitchFamily="34" charset="0"/>
                <a:sym typeface="Wingdings" panose="05000000000000000000" pitchFamily="2" charset="2"/>
              </a:rPr>
              <a:t>Trigger the signal</a:t>
            </a:r>
            <a:endParaRPr kumimoji="1" lang="zh-TW" altLang="en-US" sz="1400" b="1" u="sng" dirty="0">
              <a:latin typeface="Calibri" panose="020F0502020204030204" pitchFamily="34" charset="0"/>
            </a:endParaRPr>
          </a:p>
        </p:txBody>
      </p:sp>
      <p:cxnSp>
        <p:nvCxnSpPr>
          <p:cNvPr id="33" name="直線箭頭接點 120">
            <a:extLst>
              <a:ext uri="{FF2B5EF4-FFF2-40B4-BE49-F238E27FC236}">
                <a16:creationId xmlns:a16="http://schemas.microsoft.com/office/drawing/2014/main" id="{8AB45272-1F33-4074-B3E5-FEBD687E9771}"/>
              </a:ext>
            </a:extLst>
          </p:cNvPr>
          <p:cNvCxnSpPr>
            <a:cxnSpLocks/>
          </p:cNvCxnSpPr>
          <p:nvPr/>
        </p:nvCxnSpPr>
        <p:spPr>
          <a:xfrm>
            <a:off x="5541430" y="2865755"/>
            <a:ext cx="164931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7F61229-BA4D-4E9E-B42B-37BEC089BD41}"/>
              </a:ext>
            </a:extLst>
          </p:cNvPr>
          <p:cNvGrpSpPr/>
          <p:nvPr/>
        </p:nvGrpSpPr>
        <p:grpSpPr>
          <a:xfrm>
            <a:off x="1551634" y="2099820"/>
            <a:ext cx="2072672" cy="1280872"/>
            <a:chOff x="1551634" y="2099820"/>
            <a:chExt cx="2072672" cy="1280872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6377BDE9-AA9D-4CDD-B21D-73E123CCB4AF}"/>
                </a:ext>
              </a:extLst>
            </p:cNvPr>
            <p:cNvGrpSpPr/>
            <p:nvPr/>
          </p:nvGrpSpPr>
          <p:grpSpPr>
            <a:xfrm>
              <a:off x="1551634" y="2099820"/>
              <a:ext cx="2072672" cy="1280872"/>
              <a:chOff x="1551634" y="2099820"/>
              <a:chExt cx="2072672" cy="1280872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2884923-706F-469A-804E-322DFA8ACA7B}"/>
                  </a:ext>
                </a:extLst>
              </p:cNvPr>
              <p:cNvSpPr/>
              <p:nvPr/>
            </p:nvSpPr>
            <p:spPr>
              <a:xfrm>
                <a:off x="3237119" y="2993505"/>
                <a:ext cx="387187" cy="38718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000" b="1" dirty="0" err="1">
                    <a:latin typeface="Calibri" panose="020F0502020204030204" pitchFamily="34" charset="0"/>
                  </a:rPr>
                  <a:t>Pixel</a:t>
                </a:r>
                <a:r>
                  <a:rPr kumimoji="1" lang="en-US" altLang="zh-TW" sz="1000" b="1" i="1" dirty="0" err="1">
                    <a:latin typeface="Calibri" panose="020F0502020204030204" pitchFamily="34" charset="0"/>
                  </a:rPr>
                  <a:t>k</a:t>
                </a:r>
                <a:endParaRPr kumimoji="1" lang="zh-TW" altLang="en-US" sz="1000" b="1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圓角矩形 81">
                <a:extLst>
                  <a:ext uri="{FF2B5EF4-FFF2-40B4-BE49-F238E27FC236}">
                    <a16:creationId xmlns:a16="http://schemas.microsoft.com/office/drawing/2014/main" id="{18FF01DD-4B64-4C90-B8A6-2A11D6AD63BB}"/>
                  </a:ext>
                </a:extLst>
              </p:cNvPr>
              <p:cNvSpPr/>
              <p:nvPr/>
            </p:nvSpPr>
            <p:spPr>
              <a:xfrm>
                <a:off x="1551634" y="2187872"/>
                <a:ext cx="128278" cy="154579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200" i="1" dirty="0">
                    <a:latin typeface="Calibri" panose="020F0502020204030204" pitchFamily="34" charset="0"/>
                  </a:rPr>
                  <a:t>k</a:t>
                </a:r>
                <a:endParaRPr kumimoji="1" lang="zh-TW" alt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手繪多邊形 88">
                <a:extLst>
                  <a:ext uri="{FF2B5EF4-FFF2-40B4-BE49-F238E27FC236}">
                    <a16:creationId xmlns:a16="http://schemas.microsoft.com/office/drawing/2014/main" id="{464D4CA4-D9AA-4B2A-9455-0505FAE621B4}"/>
                  </a:ext>
                </a:extLst>
              </p:cNvPr>
              <p:cNvSpPr/>
              <p:nvPr/>
            </p:nvSpPr>
            <p:spPr>
              <a:xfrm>
                <a:off x="1616782" y="2099820"/>
                <a:ext cx="1629182" cy="1001868"/>
              </a:xfrm>
              <a:custGeom>
                <a:avLst/>
                <a:gdLst>
                  <a:gd name="connsiteX0" fmla="*/ 0 w 2161713"/>
                  <a:gd name="connsiteY0" fmla="*/ 142177 h 1642504"/>
                  <a:gd name="connsiteX1" fmla="*/ 639193 w 2161713"/>
                  <a:gd name="connsiteY1" fmla="*/ 135 h 1642504"/>
                  <a:gd name="connsiteX2" fmla="*/ 1407111 w 2161713"/>
                  <a:gd name="connsiteY2" fmla="*/ 164372 h 1642504"/>
                  <a:gd name="connsiteX3" fmla="*/ 1771096 w 2161713"/>
                  <a:gd name="connsiteY3" fmla="*/ 1096527 h 1642504"/>
                  <a:gd name="connsiteX4" fmla="*/ 2161713 w 2161713"/>
                  <a:gd name="connsiteY4" fmla="*/ 1642504 h 1642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1713" h="1642504">
                    <a:moveTo>
                      <a:pt x="0" y="142177"/>
                    </a:moveTo>
                    <a:cubicBezTo>
                      <a:pt x="202337" y="69306"/>
                      <a:pt x="404675" y="-3564"/>
                      <a:pt x="639193" y="135"/>
                    </a:cubicBezTo>
                    <a:cubicBezTo>
                      <a:pt x="873711" y="3834"/>
                      <a:pt x="1218461" y="-18360"/>
                      <a:pt x="1407111" y="164372"/>
                    </a:cubicBezTo>
                    <a:cubicBezTo>
                      <a:pt x="1595761" y="347104"/>
                      <a:pt x="1645329" y="850172"/>
                      <a:pt x="1771096" y="1096527"/>
                    </a:cubicBezTo>
                    <a:cubicBezTo>
                      <a:pt x="1896863" y="1342882"/>
                      <a:pt x="2029288" y="1492693"/>
                      <a:pt x="2161713" y="1642504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012A132-4212-465E-8DDB-6B211ED1BCD1}"/>
                </a:ext>
              </a:extLst>
            </p:cNvPr>
            <p:cNvSpPr txBox="1"/>
            <p:nvPr/>
          </p:nvSpPr>
          <p:spPr>
            <a:xfrm rot="5400000">
              <a:off x="3238500" y="2677425"/>
              <a:ext cx="37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>
                  <a:latin typeface="Calibri" panose="020F0502020204030204" pitchFamily="34" charset="0"/>
                  <a:ea typeface="+mn-ea"/>
                </a:rPr>
                <a:t>…</a:t>
              </a:r>
              <a:endParaRPr kumimoji="1" lang="zh-TW" altLang="en-US" dirty="0">
                <a:latin typeface="Calibri" panose="020F0502020204030204" pitchFamily="34" charset="0"/>
                <a:ea typeface="+mn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E06C9C-3D82-448D-84C8-78B14B021081}"/>
              </a:ext>
            </a:extLst>
          </p:cNvPr>
          <p:cNvGrpSpPr/>
          <p:nvPr/>
        </p:nvGrpSpPr>
        <p:grpSpPr>
          <a:xfrm>
            <a:off x="2278892" y="3106190"/>
            <a:ext cx="1345414" cy="1615784"/>
            <a:chOff x="2278892" y="3106190"/>
            <a:chExt cx="1345414" cy="1615784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F6D02D05-7501-4F8E-86B7-2E48E0B68E52}"/>
                </a:ext>
              </a:extLst>
            </p:cNvPr>
            <p:cNvGrpSpPr/>
            <p:nvPr/>
          </p:nvGrpSpPr>
          <p:grpSpPr>
            <a:xfrm>
              <a:off x="2278892" y="3106190"/>
              <a:ext cx="1345414" cy="1048533"/>
              <a:chOff x="2278892" y="3106190"/>
              <a:chExt cx="1345414" cy="1048533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CCECD58-94EE-4265-ADB4-A2CB0D674DAB}"/>
                  </a:ext>
                </a:extLst>
              </p:cNvPr>
              <p:cNvSpPr/>
              <p:nvPr/>
            </p:nvSpPr>
            <p:spPr>
              <a:xfrm>
                <a:off x="3237119" y="3767536"/>
                <a:ext cx="387187" cy="38718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000" b="1" dirty="0">
                    <a:latin typeface="Calibri" panose="020F0502020204030204" pitchFamily="34" charset="0"/>
                  </a:rPr>
                  <a:t>Pixel </a:t>
                </a:r>
                <a:r>
                  <a:rPr kumimoji="1" lang="en-US" altLang="zh-TW" sz="1000" b="1" dirty="0">
                    <a:latin typeface="Calibri" panose="020F0502020204030204" pitchFamily="34" charset="0"/>
                  </a:rPr>
                  <a:t>99</a:t>
                </a:r>
                <a:endParaRPr kumimoji="1" lang="zh-TW" altLang="en-US" sz="100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圓角矩形 91">
                <a:extLst>
                  <a:ext uri="{FF2B5EF4-FFF2-40B4-BE49-F238E27FC236}">
                    <a16:creationId xmlns:a16="http://schemas.microsoft.com/office/drawing/2014/main" id="{9BF3FA43-5DBC-46BD-8B79-29D94808EC8F}"/>
                  </a:ext>
                </a:extLst>
              </p:cNvPr>
              <p:cNvSpPr/>
              <p:nvPr/>
            </p:nvSpPr>
            <p:spPr>
              <a:xfrm>
                <a:off x="2278892" y="3191079"/>
                <a:ext cx="128278" cy="154579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TW" sz="6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</a:rPr>
                  <a:t>99</a:t>
                </a:r>
                <a:endParaRPr kumimoji="1" lang="zh-TW" altLang="en-US" sz="6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手繪多邊形 96">
                <a:extLst>
                  <a:ext uri="{FF2B5EF4-FFF2-40B4-BE49-F238E27FC236}">
                    <a16:creationId xmlns:a16="http://schemas.microsoft.com/office/drawing/2014/main" id="{B2B7FA6B-A47F-4DEF-B0AE-1661AAC0782B}"/>
                  </a:ext>
                </a:extLst>
              </p:cNvPr>
              <p:cNvSpPr/>
              <p:nvPr/>
            </p:nvSpPr>
            <p:spPr>
              <a:xfrm>
                <a:off x="2335455" y="3106190"/>
                <a:ext cx="901667" cy="853185"/>
              </a:xfrm>
              <a:custGeom>
                <a:avLst/>
                <a:gdLst>
                  <a:gd name="connsiteX0" fmla="*/ 0 w 1202924"/>
                  <a:gd name="connsiteY0" fmla="*/ 90678 h 1138243"/>
                  <a:gd name="connsiteX1" fmla="*/ 248575 w 1202924"/>
                  <a:gd name="connsiteY1" fmla="*/ 1901 h 1138243"/>
                  <a:gd name="connsiteX2" fmla="*/ 550415 w 1202924"/>
                  <a:gd name="connsiteY2" fmla="*/ 81800 h 1138243"/>
                  <a:gd name="connsiteX3" fmla="*/ 843378 w 1202924"/>
                  <a:gd name="connsiteY3" fmla="*/ 587827 h 1138243"/>
                  <a:gd name="connsiteX4" fmla="*/ 989860 w 1202924"/>
                  <a:gd name="connsiteY4" fmla="*/ 916301 h 1138243"/>
                  <a:gd name="connsiteX5" fmla="*/ 1202924 w 1202924"/>
                  <a:gd name="connsiteY5" fmla="*/ 1138243 h 113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2924" h="1138243">
                    <a:moveTo>
                      <a:pt x="0" y="90678"/>
                    </a:moveTo>
                    <a:cubicBezTo>
                      <a:pt x="78419" y="47029"/>
                      <a:pt x="156839" y="3381"/>
                      <a:pt x="248575" y="1901"/>
                    </a:cubicBezTo>
                    <a:cubicBezTo>
                      <a:pt x="340311" y="421"/>
                      <a:pt x="451281" y="-15854"/>
                      <a:pt x="550415" y="81800"/>
                    </a:cubicBezTo>
                    <a:cubicBezTo>
                      <a:pt x="649549" y="179454"/>
                      <a:pt x="770137" y="448744"/>
                      <a:pt x="843378" y="587827"/>
                    </a:cubicBezTo>
                    <a:cubicBezTo>
                      <a:pt x="916619" y="726911"/>
                      <a:pt x="929936" y="824565"/>
                      <a:pt x="989860" y="916301"/>
                    </a:cubicBezTo>
                    <a:cubicBezTo>
                      <a:pt x="1049784" y="1008037"/>
                      <a:pt x="1126354" y="1073140"/>
                      <a:pt x="1202924" y="1138243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83B2914-C920-44B0-95FF-F9660EFD7EE7}"/>
                </a:ext>
              </a:extLst>
            </p:cNvPr>
            <p:cNvGrpSpPr/>
            <p:nvPr/>
          </p:nvGrpSpPr>
          <p:grpSpPr>
            <a:xfrm>
              <a:off x="2412735" y="3191079"/>
              <a:ext cx="1211571" cy="1530895"/>
              <a:chOff x="2412735" y="3191079"/>
              <a:chExt cx="1211571" cy="1530895"/>
            </a:xfrm>
          </p:grpSpPr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8B83EBBB-02A5-4CEE-9F8F-280A4189C0BB}"/>
                  </a:ext>
                </a:extLst>
              </p:cNvPr>
              <p:cNvSpPr/>
              <p:nvPr/>
            </p:nvSpPr>
            <p:spPr>
              <a:xfrm>
                <a:off x="3237119" y="4334787"/>
                <a:ext cx="387187" cy="38718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000" b="1" dirty="0">
                    <a:latin typeface="Calibri" panose="020F0502020204030204" pitchFamily="34" charset="0"/>
                  </a:rPr>
                  <a:t>Pixel</a:t>
                </a:r>
                <a:r>
                  <a:rPr kumimoji="1" lang="en-US" altLang="zh-TW" sz="1000" b="1" dirty="0">
                    <a:latin typeface="Calibri" panose="020F0502020204030204" pitchFamily="34" charset="0"/>
                  </a:rPr>
                  <a:t>100</a:t>
                </a:r>
                <a:endParaRPr kumimoji="1" lang="zh-TW" altLang="en-US" sz="1000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圓角矩形 90">
                <a:extLst>
                  <a:ext uri="{FF2B5EF4-FFF2-40B4-BE49-F238E27FC236}">
                    <a16:creationId xmlns:a16="http://schemas.microsoft.com/office/drawing/2014/main" id="{64D3D013-9130-48E4-A076-F51EA04B4099}"/>
                  </a:ext>
                </a:extLst>
              </p:cNvPr>
              <p:cNvSpPr/>
              <p:nvPr/>
            </p:nvSpPr>
            <p:spPr>
              <a:xfrm>
                <a:off x="2412735" y="3191079"/>
                <a:ext cx="128278" cy="154579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TW" sz="6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</a:rPr>
                  <a:t>100</a:t>
                </a:r>
                <a:endParaRPr kumimoji="1" lang="zh-TW" altLang="en-US" sz="6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手繪多邊形 97">
                <a:extLst>
                  <a:ext uri="{FF2B5EF4-FFF2-40B4-BE49-F238E27FC236}">
                    <a16:creationId xmlns:a16="http://schemas.microsoft.com/office/drawing/2014/main" id="{EC08EA42-9282-4C3A-8191-E8238C2CC312}"/>
                  </a:ext>
                </a:extLst>
              </p:cNvPr>
              <p:cNvSpPr/>
              <p:nvPr/>
            </p:nvSpPr>
            <p:spPr>
              <a:xfrm>
                <a:off x="2551719" y="3255745"/>
                <a:ext cx="685400" cy="1282560"/>
              </a:xfrm>
              <a:custGeom>
                <a:avLst/>
                <a:gdLst>
                  <a:gd name="connsiteX0" fmla="*/ 0 w 914400"/>
                  <a:gd name="connsiteY0" fmla="*/ 19881 h 1711077"/>
                  <a:gd name="connsiteX1" fmla="*/ 208625 w 914400"/>
                  <a:gd name="connsiteY1" fmla="*/ 73147 h 1711077"/>
                  <a:gd name="connsiteX2" fmla="*/ 474955 w 914400"/>
                  <a:gd name="connsiteY2" fmla="*/ 614685 h 1711077"/>
                  <a:gd name="connsiteX3" fmla="*/ 701336 w 914400"/>
                  <a:gd name="connsiteY3" fmla="*/ 1506891 h 1711077"/>
                  <a:gd name="connsiteX4" fmla="*/ 914400 w 914400"/>
                  <a:gd name="connsiteY4" fmla="*/ 1711077 h 1711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711077">
                    <a:moveTo>
                      <a:pt x="0" y="19881"/>
                    </a:moveTo>
                    <a:cubicBezTo>
                      <a:pt x="64733" y="-3053"/>
                      <a:pt x="129466" y="-25987"/>
                      <a:pt x="208625" y="73147"/>
                    </a:cubicBezTo>
                    <a:cubicBezTo>
                      <a:pt x="287784" y="172281"/>
                      <a:pt x="392837" y="375728"/>
                      <a:pt x="474955" y="614685"/>
                    </a:cubicBezTo>
                    <a:cubicBezTo>
                      <a:pt x="557073" y="853642"/>
                      <a:pt x="628095" y="1324159"/>
                      <a:pt x="701336" y="1506891"/>
                    </a:cubicBezTo>
                    <a:cubicBezTo>
                      <a:pt x="774577" y="1689623"/>
                      <a:pt x="844488" y="1700350"/>
                      <a:pt x="914400" y="1711077"/>
                    </a:cubicBezTo>
                  </a:path>
                </a:pathLst>
              </a:custGeom>
              <a:noFill/>
              <a:ln w="25400"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0DBAA1E9-B700-4545-B391-5B368B932A7E}"/>
                </a:ext>
              </a:extLst>
            </p:cNvPr>
            <p:cNvSpPr txBox="1"/>
            <p:nvPr/>
          </p:nvSpPr>
          <p:spPr>
            <a:xfrm rot="5400000">
              <a:off x="3238500" y="3420610"/>
              <a:ext cx="37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>
                  <a:latin typeface="Calibri" panose="020F0502020204030204" pitchFamily="34" charset="0"/>
                  <a:ea typeface="+mn-ea"/>
                </a:rPr>
                <a:t>…</a:t>
              </a:r>
              <a:endParaRPr kumimoji="1" lang="zh-TW" altLang="en-US" dirty="0">
                <a:latin typeface="Calibri" panose="020F0502020204030204" pitchFamily="34" charset="0"/>
                <a:ea typeface="+mn-ea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B06FCDD8-2164-4DE9-A27A-323588120C07}"/>
              </a:ext>
            </a:extLst>
          </p:cNvPr>
          <p:cNvGrpSpPr/>
          <p:nvPr/>
        </p:nvGrpSpPr>
        <p:grpSpPr>
          <a:xfrm>
            <a:off x="3624306" y="1298493"/>
            <a:ext cx="1917124" cy="3229891"/>
            <a:chOff x="3624306" y="1298493"/>
            <a:chExt cx="1917124" cy="3229891"/>
          </a:xfrm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4A05D31-3FC1-49DF-AB95-BBD8ED2C76BB}"/>
                </a:ext>
              </a:extLst>
            </p:cNvPr>
            <p:cNvSpPr/>
            <p:nvPr/>
          </p:nvSpPr>
          <p:spPr>
            <a:xfrm>
              <a:off x="4665448" y="2433206"/>
              <a:ext cx="875982" cy="87598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TW" sz="14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Model</a:t>
              </a:r>
            </a:p>
            <a:p>
              <a:pPr algn="ctr"/>
              <a:r>
                <a:rPr kumimoji="1" lang="en-US" altLang="zh-TW" sz="14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Weights</a:t>
              </a:r>
              <a:endParaRPr kumimoji="1" lang="zh-TW" altLang="en-US" sz="1400" b="1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5" name="直線箭頭接點 100">
              <a:extLst>
                <a:ext uri="{FF2B5EF4-FFF2-40B4-BE49-F238E27FC236}">
                  <a16:creationId xmlns:a16="http://schemas.microsoft.com/office/drawing/2014/main" id="{97C16F8A-EE9A-4104-BA27-B2446DCD3332}"/>
                </a:ext>
              </a:extLst>
            </p:cNvPr>
            <p:cNvCxnSpPr>
              <a:stCxn id="5" idx="6"/>
              <a:endCxn id="29" idx="1"/>
            </p:cNvCxnSpPr>
            <p:nvPr/>
          </p:nvCxnSpPr>
          <p:spPr>
            <a:xfrm>
              <a:off x="3626331" y="1298493"/>
              <a:ext cx="1167401" cy="1262994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8886380-B26D-4ED5-BEA8-D3C4048D0E17}"/>
                </a:ext>
              </a:extLst>
            </p:cNvPr>
            <p:cNvSpPr txBox="1"/>
            <p:nvPr/>
          </p:nvSpPr>
          <p:spPr>
            <a:xfrm rot="2874030">
              <a:off x="4031705" y="1720887"/>
              <a:ext cx="3547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Black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  <p:cxnSp>
          <p:nvCxnSpPr>
            <p:cNvPr id="38" name="直線箭頭接點 102">
              <a:extLst>
                <a:ext uri="{FF2B5EF4-FFF2-40B4-BE49-F238E27FC236}">
                  <a16:creationId xmlns:a16="http://schemas.microsoft.com/office/drawing/2014/main" id="{A139D2E1-DDDE-4628-9430-BF61D3293369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626331" y="1865745"/>
              <a:ext cx="1094365" cy="83040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直線箭頭接點 104">
              <a:extLst>
                <a:ext uri="{FF2B5EF4-FFF2-40B4-BE49-F238E27FC236}">
                  <a16:creationId xmlns:a16="http://schemas.microsoft.com/office/drawing/2014/main" id="{3BB21F2E-78CB-4EBC-A44B-6D570D839E46}"/>
                </a:ext>
              </a:extLst>
            </p:cNvPr>
            <p:cNvCxnSpPr>
              <a:stCxn id="7" idx="6"/>
              <a:endCxn id="29" idx="2"/>
            </p:cNvCxnSpPr>
            <p:nvPr/>
          </p:nvCxnSpPr>
          <p:spPr>
            <a:xfrm>
              <a:off x="3626331" y="2433000"/>
              <a:ext cx="1039117" cy="43819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直線箭頭接點 106">
              <a:extLst>
                <a:ext uri="{FF2B5EF4-FFF2-40B4-BE49-F238E27FC236}">
                  <a16:creationId xmlns:a16="http://schemas.microsoft.com/office/drawing/2014/main" id="{3C40DCE3-B644-4EFC-AA98-BB6DB89A87FE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624306" y="3051263"/>
              <a:ext cx="1096391" cy="135838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直線箭頭接點 108">
              <a:extLst>
                <a:ext uri="{FF2B5EF4-FFF2-40B4-BE49-F238E27FC236}">
                  <a16:creationId xmlns:a16="http://schemas.microsoft.com/office/drawing/2014/main" id="{77F02C28-6296-4CBC-AFB8-4F6BF3AB3475}"/>
                </a:ext>
              </a:extLst>
            </p:cNvPr>
            <p:cNvCxnSpPr>
              <a:stCxn id="21" idx="6"/>
              <a:endCxn id="29" idx="3"/>
            </p:cNvCxnSpPr>
            <p:nvPr/>
          </p:nvCxnSpPr>
          <p:spPr>
            <a:xfrm flipV="1">
              <a:off x="3624309" y="3180903"/>
              <a:ext cx="1169424" cy="78023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直線箭頭接點 110">
              <a:extLst>
                <a:ext uri="{FF2B5EF4-FFF2-40B4-BE49-F238E27FC236}">
                  <a16:creationId xmlns:a16="http://schemas.microsoft.com/office/drawing/2014/main" id="{C20709D2-44BA-4C87-8EAD-10822EFEC507}"/>
                </a:ext>
              </a:extLst>
            </p:cNvPr>
            <p:cNvCxnSpPr>
              <a:stCxn id="22" idx="6"/>
            </p:cNvCxnSpPr>
            <p:nvPr/>
          </p:nvCxnSpPr>
          <p:spPr>
            <a:xfrm flipV="1">
              <a:off x="3624309" y="3255745"/>
              <a:ext cx="1252708" cy="127263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BED324E7-378E-4A2B-8BED-D14F6722D42D}"/>
                </a:ext>
              </a:extLst>
            </p:cNvPr>
            <p:cNvSpPr txBox="1"/>
            <p:nvPr/>
          </p:nvSpPr>
          <p:spPr>
            <a:xfrm rot="2327957">
              <a:off x="3928360" y="2027038"/>
              <a:ext cx="3547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Black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8D92D84-9E3E-4D5C-96CF-18E1D2B794FE}"/>
                </a:ext>
              </a:extLst>
            </p:cNvPr>
            <p:cNvSpPr txBox="1"/>
            <p:nvPr/>
          </p:nvSpPr>
          <p:spPr>
            <a:xfrm rot="1503754">
              <a:off x="3916232" y="2436623"/>
              <a:ext cx="3547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Black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7110926B-4232-4DE8-A7E8-97A06268B5D1}"/>
                </a:ext>
              </a:extLst>
            </p:cNvPr>
            <p:cNvSpPr txBox="1"/>
            <p:nvPr/>
          </p:nvSpPr>
          <p:spPr>
            <a:xfrm rot="21209258">
              <a:off x="3920409" y="2938889"/>
              <a:ext cx="45096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White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86DD62D-1EC1-40B3-8A49-BB3EB4CF1CEF}"/>
                </a:ext>
              </a:extLst>
            </p:cNvPr>
            <p:cNvSpPr txBox="1"/>
            <p:nvPr/>
          </p:nvSpPr>
          <p:spPr>
            <a:xfrm rot="19603591">
              <a:off x="3977656" y="3402940"/>
              <a:ext cx="3547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Black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44B72812-AEE8-45D8-9FBA-B0321F0D73D8}"/>
                </a:ext>
              </a:extLst>
            </p:cNvPr>
            <p:cNvSpPr txBox="1"/>
            <p:nvPr/>
          </p:nvSpPr>
          <p:spPr>
            <a:xfrm rot="18828404">
              <a:off x="4034604" y="3708389"/>
              <a:ext cx="35472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TW" sz="1200" dirty="0">
                  <a:solidFill>
                    <a:schemeClr val="accent2"/>
                  </a:solidFill>
                  <a:latin typeface="Calibri" panose="020F0502020204030204" pitchFamily="34" charset="0"/>
                  <a:ea typeface="+mn-ea"/>
                </a:rPr>
                <a:t>Black</a:t>
              </a:r>
              <a:endParaRPr kumimoji="1" lang="zh-TW" altLang="en-US" sz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</a:endParaRPr>
            </a:p>
          </p:txBody>
        </p:sp>
      </p:grpSp>
      <p:sp>
        <p:nvSpPr>
          <p:cNvPr id="72" name="語音泡泡: 圓角矩形 71">
            <a:extLst>
              <a:ext uri="{FF2B5EF4-FFF2-40B4-BE49-F238E27FC236}">
                <a16:creationId xmlns:a16="http://schemas.microsoft.com/office/drawing/2014/main" id="{5B7E71DE-AF0C-4FD7-AADD-E239E34D1EDB}"/>
              </a:ext>
            </a:extLst>
          </p:cNvPr>
          <p:cNvSpPr/>
          <p:nvPr/>
        </p:nvSpPr>
        <p:spPr>
          <a:xfrm>
            <a:off x="4752208" y="675822"/>
            <a:ext cx="4188591" cy="862400"/>
          </a:xfrm>
          <a:prstGeom prst="wedgeRoundRectCallout">
            <a:avLst>
              <a:gd name="adj1" fmla="val -34832"/>
              <a:gd name="adj2" fmla="val 86135"/>
              <a:gd name="adj3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/>
              <a:t>Perceptron (</a:t>
            </a:r>
            <a:r>
              <a:rPr lang="zh-TW" altLang="en-US" sz="1600" b="1" dirty="0"/>
              <a:t>感知機</a:t>
            </a:r>
            <a:r>
              <a:rPr lang="en-US" altLang="zh-TW" sz="16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/>
              <a:t>The simplest neural network (</a:t>
            </a:r>
            <a:r>
              <a:rPr lang="zh-TW" altLang="en-US" sz="1600" b="1" dirty="0"/>
              <a:t>類神經網路</a:t>
            </a:r>
            <a:r>
              <a:rPr lang="en-US" altLang="zh-TW" sz="1600" b="1" dirty="0"/>
              <a:t>) 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135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群組 120"/>
          <p:cNvGrpSpPr/>
          <p:nvPr/>
        </p:nvGrpSpPr>
        <p:grpSpPr>
          <a:xfrm>
            <a:off x="511043" y="1912211"/>
            <a:ext cx="2844207" cy="2711727"/>
            <a:chOff x="511043" y="1912211"/>
            <a:chExt cx="2844207" cy="2711727"/>
          </a:xfrm>
        </p:grpSpPr>
        <p:sp>
          <p:nvSpPr>
            <p:cNvPr id="118" name="手繪多邊形 117"/>
            <p:cNvSpPr/>
            <p:nvPr/>
          </p:nvSpPr>
          <p:spPr>
            <a:xfrm>
              <a:off x="511043" y="1912211"/>
              <a:ext cx="2844207" cy="2709263"/>
            </a:xfrm>
            <a:custGeom>
              <a:avLst/>
              <a:gdLst>
                <a:gd name="connsiteX0" fmla="*/ 476655 w 2665379"/>
                <a:gd name="connsiteY0" fmla="*/ 2538919 h 2538919"/>
                <a:gd name="connsiteX1" fmla="*/ 0 w 2665379"/>
                <a:gd name="connsiteY1" fmla="*/ 2538919 h 2538919"/>
                <a:gd name="connsiteX2" fmla="*/ 0 w 2665379"/>
                <a:gd name="connsiteY2" fmla="*/ 0 h 2538919"/>
                <a:gd name="connsiteX3" fmla="*/ 2665379 w 2665379"/>
                <a:gd name="connsiteY3" fmla="*/ 0 h 2538919"/>
                <a:gd name="connsiteX4" fmla="*/ 476655 w 2665379"/>
                <a:gd name="connsiteY4" fmla="*/ 2538919 h 253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379" h="2538919">
                  <a:moveTo>
                    <a:pt x="476655" y="2538919"/>
                  </a:moveTo>
                  <a:lnTo>
                    <a:pt x="0" y="2538919"/>
                  </a:lnTo>
                  <a:lnTo>
                    <a:pt x="0" y="0"/>
                  </a:lnTo>
                  <a:lnTo>
                    <a:pt x="2665379" y="0"/>
                  </a:lnTo>
                  <a:lnTo>
                    <a:pt x="476655" y="253891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手繪多邊形 116"/>
            <p:cNvSpPr/>
            <p:nvPr/>
          </p:nvSpPr>
          <p:spPr>
            <a:xfrm>
              <a:off x="1026488" y="1940118"/>
              <a:ext cx="2328762" cy="2683820"/>
            </a:xfrm>
            <a:custGeom>
              <a:avLst/>
              <a:gdLst>
                <a:gd name="connsiteX0" fmla="*/ 2169268 w 2169268"/>
                <a:gd name="connsiteY0" fmla="*/ 0 h 2500009"/>
                <a:gd name="connsiteX1" fmla="*/ 2169268 w 2169268"/>
                <a:gd name="connsiteY1" fmla="*/ 2500009 h 2500009"/>
                <a:gd name="connsiteX2" fmla="*/ 0 w 2169268"/>
                <a:gd name="connsiteY2" fmla="*/ 2500009 h 2500009"/>
                <a:gd name="connsiteX3" fmla="*/ 2169268 w 2169268"/>
                <a:gd name="connsiteY3" fmla="*/ 0 h 25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9268" h="2500009">
                  <a:moveTo>
                    <a:pt x="2169268" y="0"/>
                  </a:moveTo>
                  <a:lnTo>
                    <a:pt x="2169268" y="2500009"/>
                  </a:lnTo>
                  <a:lnTo>
                    <a:pt x="0" y="2500009"/>
                  </a:lnTo>
                  <a:lnTo>
                    <a:pt x="216926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1" name="手繪多邊形 80">
            <a:extLst>
              <a:ext uri="{FF2B5EF4-FFF2-40B4-BE49-F238E27FC236}">
                <a16:creationId xmlns:a16="http://schemas.microsoft.com/office/drawing/2014/main" id="{33346A44-AFBF-6E4C-A10F-A79A21DF87E9}"/>
              </a:ext>
            </a:extLst>
          </p:cNvPr>
          <p:cNvSpPr/>
          <p:nvPr/>
        </p:nvSpPr>
        <p:spPr>
          <a:xfrm>
            <a:off x="2174875" y="2190750"/>
            <a:ext cx="533400" cy="438150"/>
          </a:xfrm>
          <a:custGeom>
            <a:avLst/>
            <a:gdLst>
              <a:gd name="connsiteX0" fmla="*/ 0 w 533400"/>
              <a:gd name="connsiteY0" fmla="*/ 238125 h 438150"/>
              <a:gd name="connsiteX1" fmla="*/ 180975 w 533400"/>
              <a:gd name="connsiteY1" fmla="*/ 0 h 438150"/>
              <a:gd name="connsiteX2" fmla="*/ 533400 w 533400"/>
              <a:gd name="connsiteY2" fmla="*/ 44450 h 438150"/>
              <a:gd name="connsiteX3" fmla="*/ 504825 w 533400"/>
              <a:gd name="connsiteY3" fmla="*/ 273050 h 438150"/>
              <a:gd name="connsiteX4" fmla="*/ 53975 w 533400"/>
              <a:gd name="connsiteY4" fmla="*/ 438150 h 438150"/>
              <a:gd name="connsiteX5" fmla="*/ 0 w 533400"/>
              <a:gd name="connsiteY5" fmla="*/ 238125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400" h="438150">
                <a:moveTo>
                  <a:pt x="0" y="238125"/>
                </a:moveTo>
                <a:lnTo>
                  <a:pt x="180975" y="0"/>
                </a:lnTo>
                <a:lnTo>
                  <a:pt x="533400" y="44450"/>
                </a:lnTo>
                <a:lnTo>
                  <a:pt x="504825" y="273050"/>
                </a:lnTo>
                <a:lnTo>
                  <a:pt x="53975" y="438150"/>
                </a:lnTo>
                <a:lnTo>
                  <a:pt x="0" y="238125"/>
                </a:lnTo>
                <a:close/>
              </a:path>
            </a:pathLst>
          </a:custGeom>
          <a:pattFill prst="ltDn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1. Basics of 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42" y="675822"/>
            <a:ext cx="8795657" cy="901577"/>
          </a:xfrm>
        </p:spPr>
        <p:txBody>
          <a:bodyPr/>
          <a:lstStyle/>
          <a:p>
            <a:r>
              <a:rPr lang="en-US" altLang="zh-TW" dirty="0"/>
              <a:t>Perceptron - Neuron of fully-connected layer</a:t>
            </a:r>
          </a:p>
          <a:p>
            <a:pPr lvl="1"/>
            <a:r>
              <a:rPr lang="en-US" altLang="zh-TW" dirty="0"/>
              <a:t>Learning a model with the </a:t>
            </a:r>
            <a:r>
              <a:rPr lang="en-US" altLang="zh-TW" b="1" dirty="0">
                <a:solidFill>
                  <a:srgbClr val="C00000"/>
                </a:solidFill>
              </a:rPr>
              <a:t>weights (experiences)</a:t>
            </a:r>
            <a:r>
              <a:rPr lang="en-US" altLang="zh-TW" dirty="0"/>
              <a:t> similar to </a:t>
            </a:r>
            <a:r>
              <a:rPr lang="en-US" altLang="zh-TW" b="1" dirty="0">
                <a:solidFill>
                  <a:srgbClr val="C00000"/>
                </a:solidFill>
              </a:rPr>
              <a:t>training data</a:t>
            </a: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434340" y="3378958"/>
            <a:ext cx="3023403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2071517" y="1803789"/>
            <a:ext cx="0" cy="2842098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2FE5D829-C3C5-7C49-BE48-AFF4D3212F40}"/>
              </a:ext>
            </a:extLst>
          </p:cNvPr>
          <p:cNvGrpSpPr/>
          <p:nvPr/>
        </p:nvGrpSpPr>
        <p:grpSpPr>
          <a:xfrm>
            <a:off x="2807264" y="3887933"/>
            <a:ext cx="455895" cy="489031"/>
            <a:chOff x="2807264" y="3887933"/>
            <a:chExt cx="455895" cy="489031"/>
          </a:xfrm>
        </p:grpSpPr>
        <p:sp>
          <p:nvSpPr>
            <p:cNvPr id="65" name="橢圓 64"/>
            <p:cNvSpPr/>
            <p:nvPr/>
          </p:nvSpPr>
          <p:spPr>
            <a:xfrm>
              <a:off x="2807264" y="4049820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2881414" y="426176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3147959" y="414668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2888855" y="3887933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580175-DC46-4648-B8B1-521FBFB5CC23}"/>
              </a:ext>
            </a:extLst>
          </p:cNvPr>
          <p:cNvGrpSpPr/>
          <p:nvPr/>
        </p:nvGrpSpPr>
        <p:grpSpPr>
          <a:xfrm>
            <a:off x="2055779" y="3378958"/>
            <a:ext cx="1109051" cy="899677"/>
            <a:chOff x="2055779" y="3378958"/>
            <a:chExt cx="1109051" cy="899677"/>
          </a:xfrm>
        </p:grpSpPr>
        <p:cxnSp>
          <p:nvCxnSpPr>
            <p:cNvPr id="82" name="直線單箭頭接點 81"/>
            <p:cNvCxnSpPr>
              <a:endCxn id="65" idx="1"/>
            </p:cNvCxnSpPr>
            <p:nvPr/>
          </p:nvCxnSpPr>
          <p:spPr>
            <a:xfrm>
              <a:off x="2055779" y="3378958"/>
              <a:ext cx="768356" cy="687733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endCxn id="70" idx="1"/>
            </p:cNvCxnSpPr>
            <p:nvPr/>
          </p:nvCxnSpPr>
          <p:spPr>
            <a:xfrm>
              <a:off x="2106442" y="3417324"/>
              <a:ext cx="799284" cy="487480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>
              <a:endCxn id="67" idx="1"/>
            </p:cNvCxnSpPr>
            <p:nvPr/>
          </p:nvCxnSpPr>
          <p:spPr>
            <a:xfrm>
              <a:off x="2098355" y="3417324"/>
              <a:ext cx="799930" cy="861311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>
              <a:endCxn id="68" idx="1"/>
            </p:cNvCxnSpPr>
            <p:nvPr/>
          </p:nvCxnSpPr>
          <p:spPr>
            <a:xfrm>
              <a:off x="2083074" y="3407034"/>
              <a:ext cx="1081756" cy="756521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接點 71"/>
          <p:cNvCxnSpPr/>
          <p:nvPr/>
        </p:nvCxnSpPr>
        <p:spPr>
          <a:xfrm flipV="1">
            <a:off x="921713" y="1803789"/>
            <a:ext cx="2527943" cy="2932246"/>
          </a:xfrm>
          <a:prstGeom prst="line">
            <a:avLst/>
          </a:prstGeom>
          <a:ln w="50800">
            <a:solidFill>
              <a:srgbClr val="00B0F0"/>
            </a:solidFill>
            <a:prstDash val="solid"/>
            <a:tailEnd type="triangle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2083074" y="3417324"/>
            <a:ext cx="986400" cy="84960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群組 96"/>
          <p:cNvGrpSpPr/>
          <p:nvPr/>
        </p:nvGrpSpPr>
        <p:grpSpPr>
          <a:xfrm>
            <a:off x="907276" y="2470334"/>
            <a:ext cx="536009" cy="317667"/>
            <a:chOff x="907276" y="2470334"/>
            <a:chExt cx="536009" cy="317667"/>
          </a:xfrm>
        </p:grpSpPr>
        <p:sp>
          <p:nvSpPr>
            <p:cNvPr id="73" name="橢圓 72"/>
            <p:cNvSpPr/>
            <p:nvPr/>
          </p:nvSpPr>
          <p:spPr>
            <a:xfrm>
              <a:off x="1099967" y="2526281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1114479" y="2678642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/>
            <p:cNvSpPr/>
            <p:nvPr/>
          </p:nvSpPr>
          <p:spPr>
            <a:xfrm>
              <a:off x="1338510" y="2470334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/>
            <p:cNvSpPr/>
            <p:nvPr/>
          </p:nvSpPr>
          <p:spPr>
            <a:xfrm>
              <a:off x="907276" y="2683226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210EE3D-C932-814D-9291-D99931A74746}"/>
              </a:ext>
            </a:extLst>
          </p:cNvPr>
          <p:cNvGrpSpPr/>
          <p:nvPr/>
        </p:nvGrpSpPr>
        <p:grpSpPr>
          <a:xfrm>
            <a:off x="996707" y="2559765"/>
            <a:ext cx="1059072" cy="836979"/>
            <a:chOff x="996707" y="2559765"/>
            <a:chExt cx="1059072" cy="836979"/>
          </a:xfrm>
        </p:grpSpPr>
        <p:cxnSp>
          <p:nvCxnSpPr>
            <p:cNvPr id="100" name="直線單箭頭接點 99"/>
            <p:cNvCxnSpPr>
              <a:endCxn id="74" idx="5"/>
            </p:cNvCxnSpPr>
            <p:nvPr/>
          </p:nvCxnSpPr>
          <p:spPr>
            <a:xfrm flipH="1" flipV="1">
              <a:off x="1203910" y="2768073"/>
              <a:ext cx="851869" cy="618959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>
              <a:endCxn id="73" idx="5"/>
            </p:cNvCxnSpPr>
            <p:nvPr/>
          </p:nvCxnSpPr>
          <p:spPr>
            <a:xfrm flipH="1" flipV="1">
              <a:off x="1189398" y="2615712"/>
              <a:ext cx="866381" cy="761781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>
              <a:endCxn id="80" idx="5"/>
            </p:cNvCxnSpPr>
            <p:nvPr/>
          </p:nvCxnSpPr>
          <p:spPr>
            <a:xfrm flipH="1" flipV="1">
              <a:off x="996707" y="2772657"/>
              <a:ext cx="1059072" cy="624087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11"/>
            <p:cNvCxnSpPr>
              <a:endCxn id="75" idx="5"/>
            </p:cNvCxnSpPr>
            <p:nvPr/>
          </p:nvCxnSpPr>
          <p:spPr>
            <a:xfrm flipH="1" flipV="1">
              <a:off x="1427941" y="2559765"/>
              <a:ext cx="627838" cy="827267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31A6C2E-5717-3F4E-9311-D06185FA7086}"/>
              </a:ext>
            </a:extLst>
          </p:cNvPr>
          <p:cNvGrpSpPr/>
          <p:nvPr/>
        </p:nvGrpSpPr>
        <p:grpSpPr>
          <a:xfrm>
            <a:off x="2239346" y="2269585"/>
            <a:ext cx="399674" cy="265253"/>
            <a:chOff x="2239346" y="2269585"/>
            <a:chExt cx="399674" cy="265253"/>
          </a:xfrm>
        </p:grpSpPr>
        <p:sp>
          <p:nvSpPr>
            <p:cNvPr id="122" name="橢圓 121"/>
            <p:cNvSpPr/>
            <p:nvPr/>
          </p:nvSpPr>
          <p:spPr>
            <a:xfrm>
              <a:off x="2354546" y="2269585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2239346" y="2419638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2523820" y="2287310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709C993-B98E-4649-A07C-7E3DCBF798BE}"/>
              </a:ext>
            </a:extLst>
          </p:cNvPr>
          <p:cNvGrpSpPr/>
          <p:nvPr/>
        </p:nvGrpSpPr>
        <p:grpSpPr>
          <a:xfrm>
            <a:off x="2070216" y="2384785"/>
            <a:ext cx="511204" cy="992708"/>
            <a:chOff x="2070216" y="2384785"/>
            <a:chExt cx="511204" cy="992708"/>
          </a:xfrm>
        </p:grpSpPr>
        <p:cxnSp>
          <p:nvCxnSpPr>
            <p:cNvPr id="127" name="直線單箭頭接點 126"/>
            <p:cNvCxnSpPr>
              <a:endCxn id="123" idx="4"/>
            </p:cNvCxnSpPr>
            <p:nvPr/>
          </p:nvCxnSpPr>
          <p:spPr>
            <a:xfrm flipV="1">
              <a:off x="2079605" y="2534838"/>
              <a:ext cx="217341" cy="842655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單箭頭接點 130"/>
            <p:cNvCxnSpPr>
              <a:endCxn id="122" idx="4"/>
            </p:cNvCxnSpPr>
            <p:nvPr/>
          </p:nvCxnSpPr>
          <p:spPr>
            <a:xfrm flipV="1">
              <a:off x="2081887" y="2384785"/>
              <a:ext cx="330259" cy="980050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133"/>
            <p:cNvCxnSpPr>
              <a:endCxn id="124" idx="4"/>
            </p:cNvCxnSpPr>
            <p:nvPr/>
          </p:nvCxnSpPr>
          <p:spPr>
            <a:xfrm flipV="1">
              <a:off x="2070216" y="2402510"/>
              <a:ext cx="511204" cy="962325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圖說文字 11">
                <a:extLst>
                  <a:ext uri="{FF2B5EF4-FFF2-40B4-BE49-F238E27FC236}">
                    <a16:creationId xmlns:a16="http://schemas.microsoft.com/office/drawing/2014/main" id="{37A80870-FE76-5F48-8931-0888DE96FD9C}"/>
                  </a:ext>
                </a:extLst>
              </p:cNvPr>
              <p:cNvSpPr/>
              <p:nvPr/>
            </p:nvSpPr>
            <p:spPr>
              <a:xfrm>
                <a:off x="3489325" y="4049820"/>
                <a:ext cx="1597161" cy="571654"/>
              </a:xfrm>
              <a:prstGeom prst="wedgeRoundRectCallout">
                <a:avLst>
                  <a:gd name="adj1" fmla="val -69404"/>
                  <a:gd name="adj2" fmla="val 710"/>
                  <a:gd name="adj3" fmla="val 16667"/>
                </a:avLst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400" dirty="0">
                    <a:solidFill>
                      <a:schemeClr val="tx2"/>
                    </a:solidFill>
                  </a:rPr>
                  <a:t>Model weights </a:t>
                </a:r>
                <a14:m>
                  <m:oMath xmlns:m="http://schemas.openxmlformats.org/officeDocument/2006/math">
                    <m:r>
                      <a:rPr kumimoji="1" lang="en-US" altLang="zh-TW" sz="14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kumimoji="1" lang="zh-TW" altLang="en-US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圓角矩形圖說文字 11">
                <a:extLst>
                  <a:ext uri="{FF2B5EF4-FFF2-40B4-BE49-F238E27FC236}">
                    <a16:creationId xmlns:a16="http://schemas.microsoft.com/office/drawing/2014/main" id="{37A80870-FE76-5F48-8931-0888DE96F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25" y="4049820"/>
                <a:ext cx="1597161" cy="571654"/>
              </a:xfrm>
              <a:prstGeom prst="wedgeRoundRectCallout">
                <a:avLst>
                  <a:gd name="adj1" fmla="val -69404"/>
                  <a:gd name="adj2" fmla="val 71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圓角矩形圖說文字 84">
                <a:extLst>
                  <a:ext uri="{FF2B5EF4-FFF2-40B4-BE49-F238E27FC236}">
                    <a16:creationId xmlns:a16="http://schemas.microsoft.com/office/drawing/2014/main" id="{10A5047A-32E2-C042-86B7-8CFE54C10E03}"/>
                  </a:ext>
                </a:extLst>
              </p:cNvPr>
              <p:cNvSpPr/>
              <p:nvPr/>
            </p:nvSpPr>
            <p:spPr>
              <a:xfrm>
                <a:off x="3491249" y="3227798"/>
                <a:ext cx="1595237" cy="571654"/>
              </a:xfrm>
              <a:prstGeom prst="wedgeRoundRectCallout">
                <a:avLst>
                  <a:gd name="adj1" fmla="val -116120"/>
                  <a:gd name="adj2" fmla="val -80934"/>
                  <a:gd name="adj3" fmla="val 16667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</a:gradFill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400" dirty="0">
                    <a:solidFill>
                      <a:schemeClr val="bg1"/>
                    </a:solidFill>
                  </a:rPr>
                  <a:t>Decision hyperplane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kumimoji="1" lang="en-US" altLang="zh-TW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TW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zh-TW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圓角矩形圖說文字 84">
                <a:extLst>
                  <a:ext uri="{FF2B5EF4-FFF2-40B4-BE49-F238E27FC236}">
                    <a16:creationId xmlns:a16="http://schemas.microsoft.com/office/drawing/2014/main" id="{10A5047A-32E2-C042-86B7-8CFE54C10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49" y="3227798"/>
                <a:ext cx="1595237" cy="571654"/>
              </a:xfrm>
              <a:prstGeom prst="wedgeRoundRectCallout">
                <a:avLst>
                  <a:gd name="adj1" fmla="val -116120"/>
                  <a:gd name="adj2" fmla="val -8093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圓角矩形圖說文字 86">
                <a:extLst>
                  <a:ext uri="{FF2B5EF4-FFF2-40B4-BE49-F238E27FC236}">
                    <a16:creationId xmlns:a16="http://schemas.microsoft.com/office/drawing/2014/main" id="{35A6B3BB-3C2B-FD40-AFD3-9CA73E3247F1}"/>
                  </a:ext>
                </a:extLst>
              </p:cNvPr>
              <p:cNvSpPr/>
              <p:nvPr/>
            </p:nvSpPr>
            <p:spPr>
              <a:xfrm>
                <a:off x="3489325" y="2384785"/>
                <a:ext cx="1612900" cy="751823"/>
              </a:xfrm>
              <a:prstGeom prst="wedgeRoundRectCallout">
                <a:avLst>
                  <a:gd name="adj1" fmla="val -104035"/>
                  <a:gd name="adj2" fmla="val -42436"/>
                  <a:gd name="adj3" fmla="val 16667"/>
                </a:avLst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400" dirty="0">
                    <a:solidFill>
                      <a:schemeClr val="bg1"/>
                    </a:solidFill>
                  </a:rPr>
                  <a:t>Wrongly classified sample </a:t>
                </a:r>
                <a14:m>
                  <m:oMath xmlns:m="http://schemas.openxmlformats.org/officeDocument/2006/math">
                    <m:r>
                      <a:rPr kumimoji="1" lang="en-US" altLang="zh-TW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1" lang="en-US" altLang="zh-TW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en-US" altLang="zh-TW" sz="1400" dirty="0">
                    <a:solidFill>
                      <a:schemeClr val="bg1"/>
                    </a:solidFill>
                  </a:rPr>
                  <a:t>, which causes </a:t>
                </a:r>
                <a:r>
                  <a:rPr kumimoji="1" lang="en-US" altLang="zh-TW" sz="1400" b="1" u="sng" dirty="0">
                    <a:solidFill>
                      <a:schemeClr val="bg1"/>
                    </a:solidFill>
                  </a:rPr>
                  <a:t>loss</a:t>
                </a:r>
                <a:endParaRPr kumimoji="1" lang="zh-TW" altLang="en-US" sz="14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圓角矩形圖說文字 86">
                <a:extLst>
                  <a:ext uri="{FF2B5EF4-FFF2-40B4-BE49-F238E27FC236}">
                    <a16:creationId xmlns:a16="http://schemas.microsoft.com/office/drawing/2014/main" id="{35A6B3BB-3C2B-FD40-AFD3-9CA73E324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25" y="2384785"/>
                <a:ext cx="1612900" cy="751823"/>
              </a:xfrm>
              <a:prstGeom prst="wedgeRoundRectCallout">
                <a:avLst>
                  <a:gd name="adj1" fmla="val -104035"/>
                  <a:gd name="adj2" fmla="val -4243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24181EA-88EC-C647-B504-EAF99DCB0FDF}"/>
              </a:ext>
            </a:extLst>
          </p:cNvPr>
          <p:cNvCxnSpPr/>
          <p:nvPr/>
        </p:nvCxnSpPr>
        <p:spPr>
          <a:xfrm>
            <a:off x="5207000" y="1657350"/>
            <a:ext cx="0" cy="296412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5308599" y="1546257"/>
            <a:ext cx="3632199" cy="1126066"/>
            <a:chOff x="5308599" y="1657351"/>
            <a:chExt cx="3632199" cy="1126066"/>
          </a:xfrm>
        </p:grpSpPr>
        <p:sp>
          <p:nvSpPr>
            <p:cNvPr id="88" name="內容版面配置區 2">
              <a:extLst>
                <a:ext uri="{FF2B5EF4-FFF2-40B4-BE49-F238E27FC236}">
                  <a16:creationId xmlns:a16="http://schemas.microsoft.com/office/drawing/2014/main" id="{E36F105F-51C3-CC47-AA32-A18957D9F7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08599" y="1657351"/>
              <a:ext cx="3632199" cy="1126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E6001C"/>
                </a:buClr>
                <a:buFont typeface="Arial" charset="0"/>
                <a:buChar char="•"/>
                <a:defRPr sz="2400" kern="1200" baseline="0">
                  <a:solidFill>
                    <a:schemeClr val="tx1"/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–"/>
                <a:defRPr sz="20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•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–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»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For prediction:</a:t>
              </a:r>
            </a:p>
            <a:p>
              <a:pPr lvl="1"/>
              <a:r>
                <a:rPr lang="en-US" altLang="zh-TW" dirty="0"/>
                <a:t>Evaluate the </a:t>
              </a:r>
              <a:r>
                <a:rPr lang="en-US" altLang="zh-TW" b="1" dirty="0">
                  <a:solidFill>
                    <a:srgbClr val="C00000"/>
                  </a:solidFill>
                </a:rPr>
                <a:t>similarity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6161934" y="2419638"/>
                  <a:ext cx="924805" cy="34970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none" lIns="0" tIns="36000" rIns="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𝐱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1934" y="2419638"/>
                  <a:ext cx="924805" cy="349702"/>
                </a:xfrm>
                <a:prstGeom prst="rect">
                  <a:avLst/>
                </a:prstGeom>
                <a:blipFill>
                  <a:blip r:embed="rId6"/>
                  <a:stretch>
                    <a:fillRect l="-5405" r="-2703" b="-10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/>
          <p:cNvGrpSpPr/>
          <p:nvPr/>
        </p:nvGrpSpPr>
        <p:grpSpPr>
          <a:xfrm>
            <a:off x="5308599" y="2704451"/>
            <a:ext cx="3632199" cy="1441922"/>
            <a:chOff x="5308599" y="2883917"/>
            <a:chExt cx="3632199" cy="1441922"/>
          </a:xfrm>
        </p:grpSpPr>
        <p:sp>
          <p:nvSpPr>
            <p:cNvPr id="50" name="內容版面配置區 2">
              <a:extLst>
                <a:ext uri="{FF2B5EF4-FFF2-40B4-BE49-F238E27FC236}">
                  <a16:creationId xmlns:a16="http://schemas.microsoft.com/office/drawing/2014/main" id="{E36F105F-51C3-CC47-AA32-A18957D9F7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08599" y="2883917"/>
              <a:ext cx="3632199" cy="1441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E6001C"/>
                </a:buClr>
                <a:buFont typeface="Arial" charset="0"/>
                <a:buChar char="•"/>
                <a:defRPr sz="2400" kern="1200" baseline="0">
                  <a:solidFill>
                    <a:schemeClr val="tx1"/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–"/>
                <a:defRPr sz="20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•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–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Font typeface="Arial" charset="0"/>
                <a:buChar char="»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微軟正黑體" panose="020B0604030504040204" pitchFamily="34" charset="-120"/>
                  <a:cs typeface="Calibri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For training:</a:t>
              </a:r>
            </a:p>
            <a:p>
              <a:pPr lvl="1"/>
              <a:r>
                <a:rPr lang="en-US" altLang="zh-TW" dirty="0"/>
                <a:t>Minimize the </a:t>
              </a:r>
              <a:r>
                <a:rPr lang="en-US" altLang="zh-TW" b="1" dirty="0">
                  <a:solidFill>
                    <a:srgbClr val="C00000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167437" y="3655143"/>
                  <a:ext cx="1816074" cy="67069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1"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Calibri"/>
                              </a:rPr>
                              <m:t>∈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Calibri"/>
                              </a:rPr>
                              <m:t>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TW" b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𝐱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TW" b="1">
                                <a:latin typeface="Cambria Math" panose="02040503050406030204" pitchFamily="18" charset="0"/>
                                <a:cs typeface="Calibri"/>
                              </a:rPr>
                              <m:t>𝐱</m:t>
                            </m:r>
                          </m:e>
                        </m:nary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437" y="3655143"/>
                  <a:ext cx="1816074" cy="670696"/>
                </a:xfrm>
                <a:prstGeom prst="rect">
                  <a:avLst/>
                </a:prstGeom>
                <a:blipFill>
                  <a:blip r:embed="rId7"/>
                  <a:stretch>
                    <a:fillRect l="-3472" t="-147170" r="-694" b="-2018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6132096" y="4001156"/>
            <a:ext cx="1359992" cy="752204"/>
            <a:chOff x="6132096" y="4180622"/>
            <a:chExt cx="1359992" cy="752204"/>
          </a:xfrm>
        </p:grpSpPr>
        <p:sp>
          <p:nvSpPr>
            <p:cNvPr id="16" name="圓角矩形圖說文字 15"/>
            <p:cNvSpPr/>
            <p:nvPr/>
          </p:nvSpPr>
          <p:spPr>
            <a:xfrm>
              <a:off x="6132096" y="4406439"/>
              <a:ext cx="1359992" cy="526387"/>
            </a:xfrm>
            <a:prstGeom prst="wedgeRoundRectCallout">
              <a:avLst>
                <a:gd name="adj1" fmla="val 22945"/>
                <a:gd name="adj2" fmla="val -61494"/>
                <a:gd name="adj3" fmla="val 16667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Set of wrongly classified samples</a:t>
              </a:r>
              <a:endParaRPr lang="zh-TW" altLang="en-US" sz="1200" dirty="0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891476" y="4180622"/>
              <a:ext cx="390525" cy="162284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59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2" grpId="0" animBg="1"/>
      <p:bldP spid="85" grpId="0" animBg="1"/>
      <p:bldP spid="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F5291563-B76B-5643-AAFF-2C78ECFA6210}"/>
              </a:ext>
            </a:extLst>
          </p:cNvPr>
          <p:cNvGrpSpPr/>
          <p:nvPr/>
        </p:nvGrpSpPr>
        <p:grpSpPr>
          <a:xfrm>
            <a:off x="4734553" y="1957754"/>
            <a:ext cx="2539616" cy="2672861"/>
            <a:chOff x="4734553" y="1957754"/>
            <a:chExt cx="2539616" cy="2672861"/>
          </a:xfrm>
        </p:grpSpPr>
        <p:sp>
          <p:nvSpPr>
            <p:cNvPr id="101" name="手繪多邊形 100">
              <a:extLst>
                <a:ext uri="{FF2B5EF4-FFF2-40B4-BE49-F238E27FC236}">
                  <a16:creationId xmlns:a16="http://schemas.microsoft.com/office/drawing/2014/main" id="{BC84055B-0684-0047-8A52-1D822D95B58D}"/>
                </a:ext>
              </a:extLst>
            </p:cNvPr>
            <p:cNvSpPr/>
            <p:nvPr/>
          </p:nvSpPr>
          <p:spPr>
            <a:xfrm rot="10800000">
              <a:off x="4734553" y="1957754"/>
              <a:ext cx="1670538" cy="2672861"/>
            </a:xfrm>
            <a:custGeom>
              <a:avLst/>
              <a:gdLst>
                <a:gd name="connsiteX0" fmla="*/ 0 w 1670538"/>
                <a:gd name="connsiteY0" fmla="*/ 0 h 2672861"/>
                <a:gd name="connsiteX1" fmla="*/ 1670538 w 1670538"/>
                <a:gd name="connsiteY1" fmla="*/ 0 h 2672861"/>
                <a:gd name="connsiteX2" fmla="*/ 1670538 w 1670538"/>
                <a:gd name="connsiteY2" fmla="*/ 58615 h 2672861"/>
                <a:gd name="connsiteX3" fmla="*/ 1670538 w 1670538"/>
                <a:gd name="connsiteY3" fmla="*/ 2672861 h 2672861"/>
                <a:gd name="connsiteX4" fmla="*/ 849923 w 1670538"/>
                <a:gd name="connsiteY4" fmla="*/ 2672861 h 2672861"/>
                <a:gd name="connsiteX5" fmla="*/ 0 w 1670538"/>
                <a:gd name="connsiteY5" fmla="*/ 0 h 267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0538" h="2672861">
                  <a:moveTo>
                    <a:pt x="0" y="0"/>
                  </a:moveTo>
                  <a:lnTo>
                    <a:pt x="1670538" y="0"/>
                  </a:lnTo>
                  <a:lnTo>
                    <a:pt x="1670538" y="58615"/>
                  </a:lnTo>
                  <a:lnTo>
                    <a:pt x="1670538" y="2672861"/>
                  </a:lnTo>
                  <a:lnTo>
                    <a:pt x="849923" y="2672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手繪多邊形 28">
              <a:extLst>
                <a:ext uri="{FF2B5EF4-FFF2-40B4-BE49-F238E27FC236}">
                  <a16:creationId xmlns:a16="http://schemas.microsoft.com/office/drawing/2014/main" id="{F009CF42-4F45-6941-8043-C1D5F17B8503}"/>
                </a:ext>
              </a:extLst>
            </p:cNvPr>
            <p:cNvSpPr/>
            <p:nvPr/>
          </p:nvSpPr>
          <p:spPr>
            <a:xfrm>
              <a:off x="5603631" y="1957754"/>
              <a:ext cx="1670538" cy="2672861"/>
            </a:xfrm>
            <a:custGeom>
              <a:avLst/>
              <a:gdLst>
                <a:gd name="connsiteX0" fmla="*/ 0 w 1670538"/>
                <a:gd name="connsiteY0" fmla="*/ 0 h 2672861"/>
                <a:gd name="connsiteX1" fmla="*/ 1670538 w 1670538"/>
                <a:gd name="connsiteY1" fmla="*/ 0 h 2672861"/>
                <a:gd name="connsiteX2" fmla="*/ 1670538 w 1670538"/>
                <a:gd name="connsiteY2" fmla="*/ 58615 h 2672861"/>
                <a:gd name="connsiteX3" fmla="*/ 1670538 w 1670538"/>
                <a:gd name="connsiteY3" fmla="*/ 2672861 h 2672861"/>
                <a:gd name="connsiteX4" fmla="*/ 849923 w 1670538"/>
                <a:gd name="connsiteY4" fmla="*/ 2672861 h 2672861"/>
                <a:gd name="connsiteX5" fmla="*/ 0 w 1670538"/>
                <a:gd name="connsiteY5" fmla="*/ 0 h 267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0538" h="2672861">
                  <a:moveTo>
                    <a:pt x="0" y="0"/>
                  </a:moveTo>
                  <a:lnTo>
                    <a:pt x="1670538" y="0"/>
                  </a:lnTo>
                  <a:lnTo>
                    <a:pt x="1670538" y="58615"/>
                  </a:lnTo>
                  <a:lnTo>
                    <a:pt x="1670538" y="2672861"/>
                  </a:lnTo>
                  <a:lnTo>
                    <a:pt x="849923" y="2672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1. Basics of 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correct the model?</a:t>
            </a:r>
          </a:p>
          <a:p>
            <a:pPr lvl="1">
              <a:tabLst>
                <a:tab pos="2489200" algn="l"/>
              </a:tabLst>
            </a:pPr>
            <a:r>
              <a:rPr lang="en-US" altLang="zh-TW" dirty="0"/>
              <a:t>Reduce the </a:t>
            </a:r>
            <a:r>
              <a:rPr lang="en-US" altLang="zh-TW" b="1" dirty="0">
                <a:solidFill>
                  <a:srgbClr val="C00000"/>
                </a:solidFill>
              </a:rPr>
              <a:t>loss</a:t>
            </a:r>
            <a:r>
              <a:rPr lang="en-US" altLang="zh-TW" dirty="0"/>
              <a:t>	</a:t>
            </a:r>
            <a:r>
              <a:rPr lang="en-US" altLang="zh-TW" dirty="0">
                <a:sym typeface="Wingdings" pitchFamily="2" charset="2"/>
              </a:rPr>
              <a:t> Reduce the wrongly classified samples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E60129A-DB0F-5C4D-B767-84B8340D2C5E}"/>
              </a:ext>
            </a:extLst>
          </p:cNvPr>
          <p:cNvGrpSpPr/>
          <p:nvPr/>
        </p:nvGrpSpPr>
        <p:grpSpPr>
          <a:xfrm>
            <a:off x="434340" y="1803789"/>
            <a:ext cx="3023403" cy="2932246"/>
            <a:chOff x="434340" y="1803789"/>
            <a:chExt cx="3023403" cy="2932246"/>
          </a:xfrm>
        </p:grpSpPr>
        <p:grpSp>
          <p:nvGrpSpPr>
            <p:cNvPr id="121" name="群組 120"/>
            <p:cNvGrpSpPr/>
            <p:nvPr/>
          </p:nvGrpSpPr>
          <p:grpSpPr>
            <a:xfrm>
              <a:off x="511043" y="1912211"/>
              <a:ext cx="2844207" cy="2711727"/>
              <a:chOff x="511043" y="1912211"/>
              <a:chExt cx="2844207" cy="2711727"/>
            </a:xfrm>
          </p:grpSpPr>
          <p:sp>
            <p:nvSpPr>
              <p:cNvPr id="118" name="手繪多邊形 117"/>
              <p:cNvSpPr/>
              <p:nvPr/>
            </p:nvSpPr>
            <p:spPr>
              <a:xfrm>
                <a:off x="511043" y="1912211"/>
                <a:ext cx="2844207" cy="2709263"/>
              </a:xfrm>
              <a:custGeom>
                <a:avLst/>
                <a:gdLst>
                  <a:gd name="connsiteX0" fmla="*/ 476655 w 2665379"/>
                  <a:gd name="connsiteY0" fmla="*/ 2538919 h 2538919"/>
                  <a:gd name="connsiteX1" fmla="*/ 0 w 2665379"/>
                  <a:gd name="connsiteY1" fmla="*/ 2538919 h 2538919"/>
                  <a:gd name="connsiteX2" fmla="*/ 0 w 2665379"/>
                  <a:gd name="connsiteY2" fmla="*/ 0 h 2538919"/>
                  <a:gd name="connsiteX3" fmla="*/ 2665379 w 2665379"/>
                  <a:gd name="connsiteY3" fmla="*/ 0 h 2538919"/>
                  <a:gd name="connsiteX4" fmla="*/ 476655 w 2665379"/>
                  <a:gd name="connsiteY4" fmla="*/ 2538919 h 253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379" h="2538919">
                    <a:moveTo>
                      <a:pt x="476655" y="2538919"/>
                    </a:moveTo>
                    <a:lnTo>
                      <a:pt x="0" y="2538919"/>
                    </a:lnTo>
                    <a:lnTo>
                      <a:pt x="0" y="0"/>
                    </a:lnTo>
                    <a:lnTo>
                      <a:pt x="2665379" y="0"/>
                    </a:lnTo>
                    <a:lnTo>
                      <a:pt x="476655" y="25389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手繪多邊形 116"/>
              <p:cNvSpPr/>
              <p:nvPr/>
            </p:nvSpPr>
            <p:spPr>
              <a:xfrm>
                <a:off x="1026488" y="1940118"/>
                <a:ext cx="2328762" cy="2683820"/>
              </a:xfrm>
              <a:custGeom>
                <a:avLst/>
                <a:gdLst>
                  <a:gd name="connsiteX0" fmla="*/ 2169268 w 2169268"/>
                  <a:gd name="connsiteY0" fmla="*/ 0 h 2500009"/>
                  <a:gd name="connsiteX1" fmla="*/ 2169268 w 2169268"/>
                  <a:gd name="connsiteY1" fmla="*/ 2500009 h 2500009"/>
                  <a:gd name="connsiteX2" fmla="*/ 0 w 2169268"/>
                  <a:gd name="connsiteY2" fmla="*/ 2500009 h 2500009"/>
                  <a:gd name="connsiteX3" fmla="*/ 2169268 w 2169268"/>
                  <a:gd name="connsiteY3" fmla="*/ 0 h 250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9268" h="2500009">
                    <a:moveTo>
                      <a:pt x="2169268" y="0"/>
                    </a:moveTo>
                    <a:lnTo>
                      <a:pt x="2169268" y="2500009"/>
                    </a:lnTo>
                    <a:lnTo>
                      <a:pt x="0" y="2500009"/>
                    </a:lnTo>
                    <a:lnTo>
                      <a:pt x="2169268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1" name="手繪多邊形 80">
              <a:extLst>
                <a:ext uri="{FF2B5EF4-FFF2-40B4-BE49-F238E27FC236}">
                  <a16:creationId xmlns:a16="http://schemas.microsoft.com/office/drawing/2014/main" id="{33346A44-AFBF-6E4C-A10F-A79A21DF87E9}"/>
                </a:ext>
              </a:extLst>
            </p:cNvPr>
            <p:cNvSpPr/>
            <p:nvPr/>
          </p:nvSpPr>
          <p:spPr>
            <a:xfrm>
              <a:off x="2174875" y="2190750"/>
              <a:ext cx="533400" cy="438150"/>
            </a:xfrm>
            <a:custGeom>
              <a:avLst/>
              <a:gdLst>
                <a:gd name="connsiteX0" fmla="*/ 0 w 533400"/>
                <a:gd name="connsiteY0" fmla="*/ 238125 h 438150"/>
                <a:gd name="connsiteX1" fmla="*/ 180975 w 533400"/>
                <a:gd name="connsiteY1" fmla="*/ 0 h 438150"/>
                <a:gd name="connsiteX2" fmla="*/ 533400 w 533400"/>
                <a:gd name="connsiteY2" fmla="*/ 44450 h 438150"/>
                <a:gd name="connsiteX3" fmla="*/ 504825 w 533400"/>
                <a:gd name="connsiteY3" fmla="*/ 273050 h 438150"/>
                <a:gd name="connsiteX4" fmla="*/ 53975 w 533400"/>
                <a:gd name="connsiteY4" fmla="*/ 438150 h 438150"/>
                <a:gd name="connsiteX5" fmla="*/ 0 w 533400"/>
                <a:gd name="connsiteY5" fmla="*/ 23812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438150">
                  <a:moveTo>
                    <a:pt x="0" y="238125"/>
                  </a:moveTo>
                  <a:lnTo>
                    <a:pt x="180975" y="0"/>
                  </a:lnTo>
                  <a:lnTo>
                    <a:pt x="533400" y="44450"/>
                  </a:lnTo>
                  <a:lnTo>
                    <a:pt x="504825" y="273050"/>
                  </a:lnTo>
                  <a:lnTo>
                    <a:pt x="53975" y="438150"/>
                  </a:lnTo>
                  <a:lnTo>
                    <a:pt x="0" y="238125"/>
                  </a:lnTo>
                  <a:close/>
                </a:path>
              </a:pathLst>
            </a:custGeom>
            <a:pattFill prst="ltDnDiag">
              <a:fgClr>
                <a:schemeClr val="accent2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434340" y="3378958"/>
              <a:ext cx="3023403" cy="0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V="1">
              <a:off x="2071517" y="1803789"/>
              <a:ext cx="0" cy="2842098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E5D829-C3C5-7C49-BE48-AFF4D3212F40}"/>
                </a:ext>
              </a:extLst>
            </p:cNvPr>
            <p:cNvGrpSpPr/>
            <p:nvPr/>
          </p:nvGrpSpPr>
          <p:grpSpPr>
            <a:xfrm>
              <a:off x="2807264" y="3887933"/>
              <a:ext cx="455895" cy="489031"/>
              <a:chOff x="2807264" y="3887933"/>
              <a:chExt cx="455895" cy="489031"/>
            </a:xfrm>
          </p:grpSpPr>
          <p:sp>
            <p:nvSpPr>
              <p:cNvPr id="65" name="橢圓 64"/>
              <p:cNvSpPr/>
              <p:nvPr/>
            </p:nvSpPr>
            <p:spPr>
              <a:xfrm>
                <a:off x="2807264" y="404982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2881414" y="426176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3147959" y="414668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2888855" y="38879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2" name="直線接點 71"/>
            <p:cNvCxnSpPr/>
            <p:nvPr/>
          </p:nvCxnSpPr>
          <p:spPr>
            <a:xfrm flipV="1">
              <a:off x="921713" y="1803789"/>
              <a:ext cx="2527943" cy="2932246"/>
            </a:xfrm>
            <a:prstGeom prst="line">
              <a:avLst/>
            </a:prstGeom>
            <a:ln w="50800">
              <a:solidFill>
                <a:srgbClr val="00B0F0"/>
              </a:solidFill>
              <a:prstDash val="solid"/>
              <a:tailEnd type="triangle"/>
            </a:ln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cxnSpLocks/>
            </p:cNvCxnSpPr>
            <p:nvPr/>
          </p:nvCxnSpPr>
          <p:spPr>
            <a:xfrm>
              <a:off x="2083074" y="3417324"/>
              <a:ext cx="986400" cy="84960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olid"/>
              <a:tailEnd type="triangle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群組 96"/>
            <p:cNvGrpSpPr/>
            <p:nvPr/>
          </p:nvGrpSpPr>
          <p:grpSpPr>
            <a:xfrm>
              <a:off x="907276" y="2470334"/>
              <a:ext cx="536009" cy="317667"/>
              <a:chOff x="907276" y="2470334"/>
              <a:chExt cx="536009" cy="317667"/>
            </a:xfrm>
          </p:grpSpPr>
          <p:sp>
            <p:nvSpPr>
              <p:cNvPr id="73" name="橢圓 72"/>
              <p:cNvSpPr/>
              <p:nvPr/>
            </p:nvSpPr>
            <p:spPr>
              <a:xfrm>
                <a:off x="1099967" y="252628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/>
              <p:cNvSpPr/>
              <p:nvPr/>
            </p:nvSpPr>
            <p:spPr>
              <a:xfrm>
                <a:off x="1114479" y="2678642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1338510" y="247033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907276" y="26832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31A6C2E-5717-3F4E-9311-D06185FA7086}"/>
                </a:ext>
              </a:extLst>
            </p:cNvPr>
            <p:cNvGrpSpPr/>
            <p:nvPr/>
          </p:nvGrpSpPr>
          <p:grpSpPr>
            <a:xfrm>
              <a:off x="2239346" y="2269585"/>
              <a:ext cx="399674" cy="265253"/>
              <a:chOff x="2239346" y="2269585"/>
              <a:chExt cx="399674" cy="265253"/>
            </a:xfrm>
          </p:grpSpPr>
          <p:sp>
            <p:nvSpPr>
              <p:cNvPr id="122" name="橢圓 121"/>
              <p:cNvSpPr/>
              <p:nvPr/>
            </p:nvSpPr>
            <p:spPr>
              <a:xfrm>
                <a:off x="2354546" y="22695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橢圓 122"/>
              <p:cNvSpPr/>
              <p:nvPr/>
            </p:nvSpPr>
            <p:spPr>
              <a:xfrm>
                <a:off x="2239346" y="24196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橢圓 123"/>
              <p:cNvSpPr/>
              <p:nvPr/>
            </p:nvSpPr>
            <p:spPr>
              <a:xfrm>
                <a:off x="2523820" y="228731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709C993-B98E-4649-A07C-7E3DCBF798BE}"/>
                </a:ext>
              </a:extLst>
            </p:cNvPr>
            <p:cNvGrpSpPr/>
            <p:nvPr/>
          </p:nvGrpSpPr>
          <p:grpSpPr>
            <a:xfrm>
              <a:off x="2070216" y="2384785"/>
              <a:ext cx="511204" cy="992708"/>
              <a:chOff x="2070216" y="2384785"/>
              <a:chExt cx="511204" cy="992708"/>
            </a:xfrm>
          </p:grpSpPr>
          <p:cxnSp>
            <p:nvCxnSpPr>
              <p:cNvPr id="127" name="直線單箭頭接點 126"/>
              <p:cNvCxnSpPr>
                <a:endCxn id="123" idx="4"/>
              </p:cNvCxnSpPr>
              <p:nvPr/>
            </p:nvCxnSpPr>
            <p:spPr>
              <a:xfrm flipV="1">
                <a:off x="2079605" y="2534838"/>
                <a:ext cx="217341" cy="842655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130"/>
              <p:cNvCxnSpPr>
                <a:endCxn id="122" idx="4"/>
              </p:cNvCxnSpPr>
              <p:nvPr/>
            </p:nvCxnSpPr>
            <p:spPr>
              <a:xfrm flipV="1">
                <a:off x="2081887" y="2384785"/>
                <a:ext cx="330259" cy="980050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/>
              <p:cNvCxnSpPr>
                <a:endCxn id="124" idx="4"/>
              </p:cNvCxnSpPr>
              <p:nvPr/>
            </p:nvCxnSpPr>
            <p:spPr>
              <a:xfrm flipV="1">
                <a:off x="2070216" y="2402510"/>
                <a:ext cx="511204" cy="962325"/>
              </a:xfrm>
              <a:prstGeom prst="straightConnector1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96DC6D0-070D-CE49-BE5A-F31ADED3FC5A}"/>
              </a:ext>
            </a:extLst>
          </p:cNvPr>
          <p:cNvCxnSpPr/>
          <p:nvPr/>
        </p:nvCxnSpPr>
        <p:spPr>
          <a:xfrm flipV="1">
            <a:off x="4877545" y="1801325"/>
            <a:ext cx="2527943" cy="2932246"/>
          </a:xfrm>
          <a:prstGeom prst="line">
            <a:avLst/>
          </a:prstGeom>
          <a:ln w="50800">
            <a:solidFill>
              <a:srgbClr val="00B0F0"/>
            </a:solidFill>
            <a:prstDash val="solid"/>
            <a:tailEnd type="triangle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DDA7314-E75C-CF4C-93DE-0495053F7753}"/>
              </a:ext>
            </a:extLst>
          </p:cNvPr>
          <p:cNvGrpSpPr/>
          <p:nvPr/>
        </p:nvGrpSpPr>
        <p:grpSpPr>
          <a:xfrm>
            <a:off x="4390172" y="1801325"/>
            <a:ext cx="3023403" cy="2842098"/>
            <a:chOff x="4390172" y="1801325"/>
            <a:chExt cx="3023403" cy="2842098"/>
          </a:xfrm>
        </p:grpSpPr>
        <p:cxnSp>
          <p:nvCxnSpPr>
            <p:cNvPr id="44" name="直線單箭頭接點 53">
              <a:extLst>
                <a:ext uri="{FF2B5EF4-FFF2-40B4-BE49-F238E27FC236}">
                  <a16:creationId xmlns:a16="http://schemas.microsoft.com/office/drawing/2014/main" id="{E2DD9443-A7C4-EE4A-A60D-DDD521B9DBD0}"/>
                </a:ext>
              </a:extLst>
            </p:cNvPr>
            <p:cNvCxnSpPr/>
            <p:nvPr/>
          </p:nvCxnSpPr>
          <p:spPr>
            <a:xfrm>
              <a:off x="4390172" y="3376494"/>
              <a:ext cx="3023403" cy="0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54">
              <a:extLst>
                <a:ext uri="{FF2B5EF4-FFF2-40B4-BE49-F238E27FC236}">
                  <a16:creationId xmlns:a16="http://schemas.microsoft.com/office/drawing/2014/main" id="{F1D89D85-0A60-E74A-893F-EAE10E5D0848}"/>
                </a:ext>
              </a:extLst>
            </p:cNvPr>
            <p:cNvCxnSpPr/>
            <p:nvPr/>
          </p:nvCxnSpPr>
          <p:spPr>
            <a:xfrm flipV="1">
              <a:off x="6027349" y="1801325"/>
              <a:ext cx="0" cy="2842098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698E61B1-EF0A-4E47-966E-A3F55977977F}"/>
                </a:ext>
              </a:extLst>
            </p:cNvPr>
            <p:cNvGrpSpPr/>
            <p:nvPr/>
          </p:nvGrpSpPr>
          <p:grpSpPr>
            <a:xfrm>
              <a:off x="6763096" y="3885469"/>
              <a:ext cx="455895" cy="489031"/>
              <a:chOff x="2807264" y="3887933"/>
              <a:chExt cx="455895" cy="489031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E6C00DEC-BDA8-E54D-BD04-37614C9A935A}"/>
                  </a:ext>
                </a:extLst>
              </p:cNvPr>
              <p:cNvSpPr/>
              <p:nvPr/>
            </p:nvSpPr>
            <p:spPr>
              <a:xfrm>
                <a:off x="2807264" y="404982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A009F4AB-8D2A-954C-93E0-851309A9F180}"/>
                  </a:ext>
                </a:extLst>
              </p:cNvPr>
              <p:cNvSpPr/>
              <p:nvPr/>
            </p:nvSpPr>
            <p:spPr>
              <a:xfrm>
                <a:off x="2881414" y="426176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B66A8693-20CF-434B-A7A3-57943B0DFC00}"/>
                  </a:ext>
                </a:extLst>
              </p:cNvPr>
              <p:cNvSpPr/>
              <p:nvPr/>
            </p:nvSpPr>
            <p:spPr>
              <a:xfrm>
                <a:off x="3147959" y="4146684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B91F340E-13EB-3A4A-8B24-DD4D49893309}"/>
                  </a:ext>
                </a:extLst>
              </p:cNvPr>
              <p:cNvSpPr/>
              <p:nvPr/>
            </p:nvSpPr>
            <p:spPr>
              <a:xfrm>
                <a:off x="2888855" y="38879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610E839-CAB6-D749-94D6-4D6982B26B8A}"/>
                </a:ext>
              </a:extLst>
            </p:cNvPr>
            <p:cNvGrpSpPr/>
            <p:nvPr/>
          </p:nvGrpSpPr>
          <p:grpSpPr>
            <a:xfrm>
              <a:off x="4863108" y="2467870"/>
              <a:ext cx="536009" cy="317667"/>
              <a:chOff x="907276" y="2470334"/>
              <a:chExt cx="536009" cy="317667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5BFCCC5-BC68-044A-AE26-BCFB56D9D629}"/>
                  </a:ext>
                </a:extLst>
              </p:cNvPr>
              <p:cNvSpPr/>
              <p:nvPr/>
            </p:nvSpPr>
            <p:spPr>
              <a:xfrm>
                <a:off x="1099967" y="252628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B460B1AE-EFE8-2E4A-A57C-B9A27B661F6A}"/>
                  </a:ext>
                </a:extLst>
              </p:cNvPr>
              <p:cNvSpPr/>
              <p:nvPr/>
            </p:nvSpPr>
            <p:spPr>
              <a:xfrm>
                <a:off x="1114479" y="2678642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F8797796-037F-6746-8BE7-758BF9C4A0EE}"/>
                  </a:ext>
                </a:extLst>
              </p:cNvPr>
              <p:cNvSpPr/>
              <p:nvPr/>
            </p:nvSpPr>
            <p:spPr>
              <a:xfrm>
                <a:off x="1338510" y="247033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1B66B41A-1229-EA41-856B-699402820849}"/>
                  </a:ext>
                </a:extLst>
              </p:cNvPr>
              <p:cNvSpPr/>
              <p:nvPr/>
            </p:nvSpPr>
            <p:spPr>
              <a:xfrm>
                <a:off x="907276" y="268322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E6D992F2-F77A-9C47-A773-5C5E1666AA21}"/>
                </a:ext>
              </a:extLst>
            </p:cNvPr>
            <p:cNvGrpSpPr/>
            <p:nvPr/>
          </p:nvGrpSpPr>
          <p:grpSpPr>
            <a:xfrm>
              <a:off x="6195178" y="2267121"/>
              <a:ext cx="399674" cy="265253"/>
              <a:chOff x="2239346" y="2269585"/>
              <a:chExt cx="399674" cy="265253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73F9D37-0CBA-894C-865B-ED11361E9AFA}"/>
                  </a:ext>
                </a:extLst>
              </p:cNvPr>
              <p:cNvSpPr/>
              <p:nvPr/>
            </p:nvSpPr>
            <p:spPr>
              <a:xfrm>
                <a:off x="2354546" y="22695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829DC307-682C-3746-8587-751DB1A70C98}"/>
                  </a:ext>
                </a:extLst>
              </p:cNvPr>
              <p:cNvSpPr/>
              <p:nvPr/>
            </p:nvSpPr>
            <p:spPr>
              <a:xfrm>
                <a:off x="2239346" y="24196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929AE9B1-B377-C74E-B6ED-D66CC0DAC73E}"/>
                  </a:ext>
                </a:extLst>
              </p:cNvPr>
              <p:cNvSpPr/>
              <p:nvPr/>
            </p:nvSpPr>
            <p:spPr>
              <a:xfrm>
                <a:off x="2523820" y="228731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A65610-1FC8-A14C-B0FB-D50D4BEFC8D2}"/>
              </a:ext>
            </a:extLst>
          </p:cNvPr>
          <p:cNvGrpSpPr/>
          <p:nvPr/>
        </p:nvGrpSpPr>
        <p:grpSpPr>
          <a:xfrm>
            <a:off x="6026048" y="2382321"/>
            <a:ext cx="511204" cy="992708"/>
            <a:chOff x="5873648" y="2229921"/>
            <a:chExt cx="511204" cy="992708"/>
          </a:xfrm>
        </p:grpSpPr>
        <p:cxnSp>
          <p:nvCxnSpPr>
            <p:cNvPr id="88" name="直線單箭頭接點 126">
              <a:extLst>
                <a:ext uri="{FF2B5EF4-FFF2-40B4-BE49-F238E27FC236}">
                  <a16:creationId xmlns:a16="http://schemas.microsoft.com/office/drawing/2014/main" id="{0BBCA7C0-9171-6746-A339-24598BFD7242}"/>
                </a:ext>
              </a:extLst>
            </p:cNvPr>
            <p:cNvCxnSpPr>
              <a:endCxn id="84" idx="4"/>
            </p:cNvCxnSpPr>
            <p:nvPr/>
          </p:nvCxnSpPr>
          <p:spPr>
            <a:xfrm flipV="1">
              <a:off x="5883037" y="2379974"/>
              <a:ext cx="217341" cy="842655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130">
              <a:extLst>
                <a:ext uri="{FF2B5EF4-FFF2-40B4-BE49-F238E27FC236}">
                  <a16:creationId xmlns:a16="http://schemas.microsoft.com/office/drawing/2014/main" id="{B00B5891-CB77-6447-8D3B-550C1952A159}"/>
                </a:ext>
              </a:extLst>
            </p:cNvPr>
            <p:cNvCxnSpPr>
              <a:endCxn id="79" idx="4"/>
            </p:cNvCxnSpPr>
            <p:nvPr/>
          </p:nvCxnSpPr>
          <p:spPr>
            <a:xfrm flipV="1">
              <a:off x="5885319" y="2229921"/>
              <a:ext cx="330259" cy="980050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133">
              <a:extLst>
                <a:ext uri="{FF2B5EF4-FFF2-40B4-BE49-F238E27FC236}">
                  <a16:creationId xmlns:a16="http://schemas.microsoft.com/office/drawing/2014/main" id="{A734BE66-D384-6847-BA29-761B4FA4D2A7}"/>
                </a:ext>
              </a:extLst>
            </p:cNvPr>
            <p:cNvCxnSpPr>
              <a:endCxn id="85" idx="4"/>
            </p:cNvCxnSpPr>
            <p:nvPr/>
          </p:nvCxnSpPr>
          <p:spPr>
            <a:xfrm flipV="1">
              <a:off x="5873648" y="2247646"/>
              <a:ext cx="511204" cy="962325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線單箭頭接點 94">
            <a:extLst>
              <a:ext uri="{FF2B5EF4-FFF2-40B4-BE49-F238E27FC236}">
                <a16:creationId xmlns:a16="http://schemas.microsoft.com/office/drawing/2014/main" id="{392286F1-B33D-7642-A0CF-06E0AE2621E5}"/>
              </a:ext>
            </a:extLst>
          </p:cNvPr>
          <p:cNvCxnSpPr>
            <a:cxnSpLocks/>
          </p:cNvCxnSpPr>
          <p:nvPr/>
        </p:nvCxnSpPr>
        <p:spPr>
          <a:xfrm flipV="1">
            <a:off x="6038609" y="2191114"/>
            <a:ext cx="444215" cy="1226574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4">
            <a:extLst>
              <a:ext uri="{FF2B5EF4-FFF2-40B4-BE49-F238E27FC236}">
                <a16:creationId xmlns:a16="http://schemas.microsoft.com/office/drawing/2014/main" id="{5D01FD8A-4A08-9743-B1D8-ED31585D482A}"/>
              </a:ext>
            </a:extLst>
          </p:cNvPr>
          <p:cNvCxnSpPr>
            <a:cxnSpLocks/>
          </p:cNvCxnSpPr>
          <p:nvPr/>
        </p:nvCxnSpPr>
        <p:spPr>
          <a:xfrm flipV="1">
            <a:off x="6030063" y="2916421"/>
            <a:ext cx="1363701" cy="468494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94">
            <a:extLst>
              <a:ext uri="{FF2B5EF4-FFF2-40B4-BE49-F238E27FC236}">
                <a16:creationId xmlns:a16="http://schemas.microsoft.com/office/drawing/2014/main" id="{1C58FF7B-1388-ED43-9175-F971BB448400}"/>
              </a:ext>
            </a:extLst>
          </p:cNvPr>
          <p:cNvCxnSpPr>
            <a:cxnSpLocks/>
          </p:cNvCxnSpPr>
          <p:nvPr/>
        </p:nvCxnSpPr>
        <p:spPr>
          <a:xfrm>
            <a:off x="6038906" y="3414860"/>
            <a:ext cx="986400" cy="84960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AB61DBD0-808C-3049-A6C2-B1898BFAE2F3}"/>
              </a:ext>
            </a:extLst>
          </p:cNvPr>
          <p:cNvCxnSpPr>
            <a:cxnSpLocks/>
          </p:cNvCxnSpPr>
          <p:nvPr/>
        </p:nvCxnSpPr>
        <p:spPr>
          <a:xfrm flipH="1" flipV="1">
            <a:off x="5521570" y="1801325"/>
            <a:ext cx="904008" cy="2841058"/>
          </a:xfrm>
          <a:prstGeom prst="line">
            <a:avLst/>
          </a:prstGeom>
          <a:ln w="50800">
            <a:solidFill>
              <a:srgbClr val="00B0F0"/>
            </a:solidFill>
            <a:prstDash val="solid"/>
            <a:tailEnd type="triangle"/>
          </a:ln>
          <a:effectLst>
            <a:outerShdw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圓角矩形圖說文字 101">
            <a:extLst>
              <a:ext uri="{FF2B5EF4-FFF2-40B4-BE49-F238E27FC236}">
                <a16:creationId xmlns:a16="http://schemas.microsoft.com/office/drawing/2014/main" id="{3F574F8E-40B8-A743-8239-433FF6137119}"/>
              </a:ext>
            </a:extLst>
          </p:cNvPr>
          <p:cNvSpPr/>
          <p:nvPr/>
        </p:nvSpPr>
        <p:spPr>
          <a:xfrm>
            <a:off x="7713580" y="2426514"/>
            <a:ext cx="1354149" cy="571654"/>
          </a:xfrm>
          <a:prstGeom prst="wedgeRoundRectCallout">
            <a:avLst>
              <a:gd name="adj1" fmla="val -67528"/>
              <a:gd name="adj2" fmla="val 45143"/>
              <a:gd name="adj3" fmla="val 1666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2"/>
                </a:solidFill>
              </a:rPr>
              <a:t>New model weights</a:t>
            </a:r>
            <a:endParaRPr kumimoji="1" lang="zh-TW" altLang="en-US" sz="1400" dirty="0">
              <a:solidFill>
                <a:schemeClr val="tx2"/>
              </a:solidFill>
            </a:endParaRPr>
          </a:p>
        </p:txBody>
      </p:sp>
      <p:sp>
        <p:nvSpPr>
          <p:cNvPr id="103" name="圓角矩形圖說文字 102">
            <a:extLst>
              <a:ext uri="{FF2B5EF4-FFF2-40B4-BE49-F238E27FC236}">
                <a16:creationId xmlns:a16="http://schemas.microsoft.com/office/drawing/2014/main" id="{890CB370-FA94-9642-9B0E-DAD80C76B5B3}"/>
              </a:ext>
            </a:extLst>
          </p:cNvPr>
          <p:cNvSpPr/>
          <p:nvPr/>
        </p:nvSpPr>
        <p:spPr>
          <a:xfrm>
            <a:off x="7677231" y="1753067"/>
            <a:ext cx="1354149" cy="571654"/>
          </a:xfrm>
          <a:prstGeom prst="wedgeRoundRectCallout">
            <a:avLst>
              <a:gd name="adj1" fmla="val -169756"/>
              <a:gd name="adj2" fmla="val 162889"/>
              <a:gd name="adj3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bg1"/>
                </a:solidFill>
              </a:rPr>
              <a:t>New decision hyperplane</a:t>
            </a:r>
            <a:endParaRPr kumimoji="1"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7284E-6 L 0.10018 0.149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2E0429-E3BD-CB48-8874-83FCED45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478" y="16578"/>
            <a:ext cx="7227454" cy="4735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8D235-3C7A-BA40-9CF1-7521C046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2" y="0"/>
            <a:ext cx="8795657" cy="531360"/>
          </a:xfrm>
        </p:spPr>
        <p:txBody>
          <a:bodyPr/>
          <a:lstStyle/>
          <a:p>
            <a:r>
              <a:rPr lang="en-US" altLang="zh-TW" dirty="0"/>
              <a:t>Recap 1. Basics of Neural Network</a:t>
            </a:r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6D31A14-C457-374C-A844-9685536FE557}"/>
              </a:ext>
            </a:extLst>
          </p:cNvPr>
          <p:cNvGrpSpPr/>
          <p:nvPr/>
        </p:nvGrpSpPr>
        <p:grpSpPr>
          <a:xfrm>
            <a:off x="2712811" y="2906278"/>
            <a:ext cx="239446" cy="920592"/>
            <a:chOff x="2712811" y="2906278"/>
            <a:chExt cx="239446" cy="9205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F005E16-2B9F-1C42-9250-401FE817F1D4}"/>
                </a:ext>
              </a:extLst>
            </p:cNvPr>
            <p:cNvSpPr/>
            <p:nvPr/>
          </p:nvSpPr>
          <p:spPr>
            <a:xfrm rot="285172">
              <a:off x="2744969" y="3710370"/>
              <a:ext cx="207288" cy="1165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151867-11A8-AA42-8B49-DAB1ADB41709}"/>
                </a:ext>
              </a:extLst>
            </p:cNvPr>
            <p:cNvSpPr/>
            <p:nvPr/>
          </p:nvSpPr>
          <p:spPr>
            <a:xfrm rot="1211872">
              <a:off x="2712811" y="2906278"/>
              <a:ext cx="174928" cy="134045"/>
            </a:xfrm>
            <a:prstGeom prst="ellipse">
              <a:avLst/>
            </a:prstGeom>
            <a:gradFill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3D6EC0-6A5D-A443-9F4E-9B5BC9BD5A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0276" y="3034849"/>
              <a:ext cx="45504" cy="67658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EDD3176-758A-BD49-8749-1B882FBFCDB0}"/>
              </a:ext>
            </a:extLst>
          </p:cNvPr>
          <p:cNvGrpSpPr/>
          <p:nvPr/>
        </p:nvGrpSpPr>
        <p:grpSpPr>
          <a:xfrm>
            <a:off x="2951856" y="2999378"/>
            <a:ext cx="242161" cy="827492"/>
            <a:chOff x="2951856" y="2999378"/>
            <a:chExt cx="242161" cy="8274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18CF68-EAE7-384C-A5E3-561C95252360}"/>
                </a:ext>
              </a:extLst>
            </p:cNvPr>
            <p:cNvSpPr/>
            <p:nvPr/>
          </p:nvSpPr>
          <p:spPr>
            <a:xfrm rot="285172">
              <a:off x="2986729" y="3710370"/>
              <a:ext cx="207288" cy="1165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30E0F6-A694-C44B-8CDC-9D6F6C3D7934}"/>
                </a:ext>
              </a:extLst>
            </p:cNvPr>
            <p:cNvSpPr/>
            <p:nvPr/>
          </p:nvSpPr>
          <p:spPr>
            <a:xfrm rot="231221">
              <a:off x="2951856" y="2999378"/>
              <a:ext cx="174928" cy="134045"/>
            </a:xfrm>
            <a:prstGeom prst="ellipse">
              <a:avLst/>
            </a:prstGeom>
            <a:gradFill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35565F-5826-2E42-A9F7-2FB1C978B3A4}"/>
                </a:ext>
              </a:extLst>
            </p:cNvPr>
            <p:cNvCxnSpPr>
              <a:cxnSpLocks/>
              <a:endCxn id="42" idx="4"/>
            </p:cNvCxnSpPr>
            <p:nvPr/>
          </p:nvCxnSpPr>
          <p:spPr>
            <a:xfrm flipH="1" flipV="1">
              <a:off x="3034816" y="3133271"/>
              <a:ext cx="45762" cy="5736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C48B8E-E9DA-7841-A4AF-E722FAEF268F}"/>
              </a:ext>
            </a:extLst>
          </p:cNvPr>
          <p:cNvGrpSpPr/>
          <p:nvPr/>
        </p:nvGrpSpPr>
        <p:grpSpPr>
          <a:xfrm>
            <a:off x="3080381" y="3013909"/>
            <a:ext cx="221752" cy="812960"/>
            <a:chOff x="3080381" y="3013909"/>
            <a:chExt cx="221752" cy="8129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FE3DCA6-4AB3-124C-90E4-CA988F9920D6}"/>
                </a:ext>
              </a:extLst>
            </p:cNvPr>
            <p:cNvSpPr/>
            <p:nvPr/>
          </p:nvSpPr>
          <p:spPr>
            <a:xfrm rot="285172">
              <a:off x="3094845" y="3710369"/>
              <a:ext cx="207288" cy="1165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062702-17CA-BA41-AFF2-48A3E5EFF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2522" y="3137737"/>
              <a:ext cx="45762" cy="5736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9186CB-EF56-D141-90FE-492F68BC810A}"/>
                </a:ext>
              </a:extLst>
            </p:cNvPr>
            <p:cNvSpPr/>
            <p:nvPr/>
          </p:nvSpPr>
          <p:spPr>
            <a:xfrm>
              <a:off x="3080381" y="3013909"/>
              <a:ext cx="174928" cy="134045"/>
            </a:xfrm>
            <a:prstGeom prst="ellipse">
              <a:avLst/>
            </a:prstGeom>
            <a:gradFill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CCBDFEC-2F73-3F4A-A9AE-92FC858635E2}"/>
              </a:ext>
            </a:extLst>
          </p:cNvPr>
          <p:cNvCxnSpPr>
            <a:cxnSpLocks/>
          </p:cNvCxnSpPr>
          <p:nvPr/>
        </p:nvCxnSpPr>
        <p:spPr>
          <a:xfrm>
            <a:off x="2619620" y="3768619"/>
            <a:ext cx="222083" cy="0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64410-75D7-B74D-BF12-EAC7361646C1}"/>
              </a:ext>
            </a:extLst>
          </p:cNvPr>
          <p:cNvCxnSpPr>
            <a:cxnSpLocks/>
          </p:cNvCxnSpPr>
          <p:nvPr/>
        </p:nvCxnSpPr>
        <p:spPr>
          <a:xfrm>
            <a:off x="2947549" y="3768619"/>
            <a:ext cx="177161" cy="0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59DEC4C-B699-7B4E-8F56-F7A37407B578}"/>
              </a:ext>
            </a:extLst>
          </p:cNvPr>
          <p:cNvCxnSpPr>
            <a:cxnSpLocks/>
          </p:cNvCxnSpPr>
          <p:nvPr/>
        </p:nvCxnSpPr>
        <p:spPr>
          <a:xfrm>
            <a:off x="3131091" y="3768619"/>
            <a:ext cx="115404" cy="0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AE29583F-870A-7142-96C9-D724C75F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8704" y="675822"/>
                <a:ext cx="3065296" cy="3959775"/>
              </a:xfrm>
            </p:spPr>
            <p:txBody>
              <a:bodyPr/>
              <a:lstStyle/>
              <a:p>
                <a:r>
                  <a:rPr lang="en-US" dirty="0"/>
                  <a:t>Find 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has minimum value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with:</a:t>
                </a:r>
              </a:p>
              <a:p>
                <a:pPr lvl="2"/>
                <a:r>
                  <a:rPr lang="en-US" dirty="0"/>
                  <a:t>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Step length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AE29583F-870A-7142-96C9-D724C75F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8704" y="675822"/>
                <a:ext cx="3065296" cy="3959775"/>
              </a:xfrm>
              <a:blipFill>
                <a:blip r:embed="rId3"/>
                <a:stretch>
                  <a:fillRect l="-2584" b="-3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E4E3F8D-9348-2748-A6A7-5CA26181B49A}"/>
                  </a:ext>
                </a:extLst>
              </p:cNvPr>
              <p:cNvSpPr txBox="1"/>
              <p:nvPr/>
            </p:nvSpPr>
            <p:spPr>
              <a:xfrm>
                <a:off x="6551771" y="2897271"/>
                <a:ext cx="2563009" cy="60471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𝐰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𝐰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∙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𝐰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E4E3F8D-9348-2748-A6A7-5CA26181B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71" y="2897271"/>
                <a:ext cx="2563009" cy="604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47D8222-8501-204F-83A1-90E576C1219B}"/>
              </a:ext>
            </a:extLst>
          </p:cNvPr>
          <p:cNvGrpSpPr/>
          <p:nvPr/>
        </p:nvGrpSpPr>
        <p:grpSpPr>
          <a:xfrm>
            <a:off x="523551" y="3974318"/>
            <a:ext cx="2995527" cy="677721"/>
            <a:chOff x="523551" y="3974318"/>
            <a:chExt cx="2995527" cy="677721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776F32C-F005-B246-9927-90ED6AB59ADD}"/>
                </a:ext>
              </a:extLst>
            </p:cNvPr>
            <p:cNvCxnSpPr>
              <a:cxnSpLocks/>
            </p:cNvCxnSpPr>
            <p:nvPr/>
          </p:nvCxnSpPr>
          <p:spPr>
            <a:xfrm>
              <a:off x="523551" y="3974318"/>
              <a:ext cx="2995527" cy="677721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F3D501-3B3B-424A-8E0E-928CA96700F5}"/>
                    </a:ext>
                  </a:extLst>
                </p:cNvPr>
                <p:cNvSpPr txBox="1"/>
                <p:nvPr/>
              </p:nvSpPr>
              <p:spPr>
                <a:xfrm>
                  <a:off x="1652604" y="427961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F3D501-3B3B-424A-8E0E-928CA9670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604" y="4279613"/>
                  <a:ext cx="42184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8696" r="-57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980E24-324B-3848-BDDF-E352DA98C8CC}"/>
              </a:ext>
            </a:extLst>
          </p:cNvPr>
          <p:cNvGrpSpPr/>
          <p:nvPr/>
        </p:nvGrpSpPr>
        <p:grpSpPr>
          <a:xfrm>
            <a:off x="4311874" y="3243798"/>
            <a:ext cx="1913532" cy="1271605"/>
            <a:chOff x="4311874" y="3243798"/>
            <a:chExt cx="1913532" cy="1271605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7C46F12-74B2-B94B-A775-98CF91087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874" y="3243798"/>
              <a:ext cx="1913532" cy="1271605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FBCEBDA-CD02-8941-98C0-7787824FD819}"/>
                    </a:ext>
                  </a:extLst>
                </p:cNvPr>
                <p:cNvSpPr txBox="1"/>
                <p:nvPr/>
              </p:nvSpPr>
              <p:spPr>
                <a:xfrm>
                  <a:off x="5285908" y="3803402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FBCEBDA-CD02-8941-98C0-7787824FD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908" y="3803402"/>
                  <a:ext cx="42896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571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04A5B5-2860-E84E-8A33-F869E5331576}"/>
              </a:ext>
            </a:extLst>
          </p:cNvPr>
          <p:cNvGrpSpPr/>
          <p:nvPr/>
        </p:nvGrpSpPr>
        <p:grpSpPr>
          <a:xfrm>
            <a:off x="102898" y="901389"/>
            <a:ext cx="523092" cy="2810040"/>
            <a:chOff x="102898" y="901389"/>
            <a:chExt cx="523092" cy="281004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1E964E1-470C-0D4D-8E99-336EC76D14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876" y="1192831"/>
              <a:ext cx="161641" cy="2518598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016BB42-1F1C-BE40-B450-3CEFFB8E236B}"/>
                    </a:ext>
                  </a:extLst>
                </p:cNvPr>
                <p:cNvSpPr txBox="1"/>
                <p:nvPr/>
              </p:nvSpPr>
              <p:spPr>
                <a:xfrm>
                  <a:off x="102898" y="901389"/>
                  <a:ext cx="523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016BB42-1F1C-BE40-B450-3CEFFB8E2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98" y="901389"/>
                  <a:ext cx="52309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953" b="-3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91421C-7E3F-E946-9EF5-5891FAA006D3}"/>
              </a:ext>
            </a:extLst>
          </p:cNvPr>
          <p:cNvGrpSpPr/>
          <p:nvPr/>
        </p:nvGrpSpPr>
        <p:grpSpPr>
          <a:xfrm>
            <a:off x="1471632" y="1511073"/>
            <a:ext cx="667490" cy="2175082"/>
            <a:chOff x="1471632" y="1511073"/>
            <a:chExt cx="667490" cy="217508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E62F995-48B9-1E40-BB82-5C3B2EDB10FA}"/>
                </a:ext>
              </a:extLst>
            </p:cNvPr>
            <p:cNvGrpSpPr/>
            <p:nvPr/>
          </p:nvGrpSpPr>
          <p:grpSpPr>
            <a:xfrm>
              <a:off x="1695067" y="1862057"/>
              <a:ext cx="197276" cy="1824098"/>
              <a:chOff x="1695067" y="1862057"/>
              <a:chExt cx="197276" cy="182409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0B93D7-33D9-1547-9CD3-0F0214A72F37}"/>
                  </a:ext>
                </a:extLst>
              </p:cNvPr>
              <p:cNvSpPr/>
              <p:nvPr/>
            </p:nvSpPr>
            <p:spPr>
              <a:xfrm rot="1962879">
                <a:off x="1695067" y="1862057"/>
                <a:ext cx="174928" cy="134045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327FECE-D208-C84C-896F-15DE45A2EB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7774" y="1982616"/>
                <a:ext cx="114569" cy="1703539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00F8CD-FC44-AF44-9B77-84623C020500}"/>
                    </a:ext>
                  </a:extLst>
                </p:cNvPr>
                <p:cNvSpPr txBox="1"/>
                <p:nvPr/>
              </p:nvSpPr>
              <p:spPr>
                <a:xfrm>
                  <a:off x="1471632" y="1511073"/>
                  <a:ext cx="66749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00F8CD-FC44-AF44-9B77-84623C020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632" y="1511073"/>
                  <a:ext cx="66749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818" t="-2000" r="-13636" b="-3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7D0EC66-F992-C142-B6F0-E834F9682538}"/>
              </a:ext>
            </a:extLst>
          </p:cNvPr>
          <p:cNvGrpSpPr/>
          <p:nvPr/>
        </p:nvGrpSpPr>
        <p:grpSpPr>
          <a:xfrm>
            <a:off x="1602402" y="3376194"/>
            <a:ext cx="393584" cy="442084"/>
            <a:chOff x="1602402" y="3376194"/>
            <a:chExt cx="393584" cy="4420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429D07-E176-AB4C-BE60-04BDD4B9084F}"/>
                </a:ext>
              </a:extLst>
            </p:cNvPr>
            <p:cNvSpPr/>
            <p:nvPr/>
          </p:nvSpPr>
          <p:spPr>
            <a:xfrm rot="285172">
              <a:off x="1788698" y="3701778"/>
              <a:ext cx="207288" cy="1165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48F8D83-3E97-4D4C-8CF9-99741E4E4728}"/>
                    </a:ext>
                  </a:extLst>
                </p:cNvPr>
                <p:cNvSpPr txBox="1"/>
                <p:nvPr/>
              </p:nvSpPr>
              <p:spPr>
                <a:xfrm>
                  <a:off x="1602402" y="3376194"/>
                  <a:ext cx="35311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48F8D83-3E97-4D4C-8CF9-99741E4E4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2402" y="3376194"/>
                  <a:ext cx="35311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0345" r="-5172" b="-1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4599A70-22CE-6B4E-AAED-A782F0E8B4A7}"/>
              </a:ext>
            </a:extLst>
          </p:cNvPr>
          <p:cNvGrpSpPr/>
          <p:nvPr/>
        </p:nvGrpSpPr>
        <p:grpSpPr>
          <a:xfrm>
            <a:off x="1892140" y="3768619"/>
            <a:ext cx="814325" cy="266739"/>
            <a:chOff x="1892140" y="3768619"/>
            <a:chExt cx="814325" cy="266739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6BC24D-B157-DD4B-A99E-690CF13C5140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9" y="3768619"/>
              <a:ext cx="405991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2D8903C-A89A-274B-B33B-0C5BE980BFD7}"/>
                    </a:ext>
                  </a:extLst>
                </p:cNvPr>
                <p:cNvSpPr txBox="1"/>
                <p:nvPr/>
              </p:nvSpPr>
              <p:spPr>
                <a:xfrm>
                  <a:off x="1892140" y="3789137"/>
                  <a:ext cx="8143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𝛻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𝐽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2D8903C-A89A-274B-B33B-0C5BE980B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140" y="3789137"/>
                  <a:ext cx="814325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746" r="-8955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FDC9B06-F0C5-3D48-81FC-811AEC873A48}"/>
              </a:ext>
            </a:extLst>
          </p:cNvPr>
          <p:cNvGrpSpPr/>
          <p:nvPr/>
        </p:nvGrpSpPr>
        <p:grpSpPr>
          <a:xfrm>
            <a:off x="1991071" y="2341651"/>
            <a:ext cx="912750" cy="1485218"/>
            <a:chOff x="1991071" y="2341651"/>
            <a:chExt cx="912750" cy="1485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01EF1A8-75D7-D845-8EEF-A579FEB352E1}"/>
                    </a:ext>
                  </a:extLst>
                </p:cNvPr>
                <p:cNvSpPr txBox="1"/>
                <p:nvPr/>
              </p:nvSpPr>
              <p:spPr>
                <a:xfrm>
                  <a:off x="2024027" y="3379305"/>
                  <a:ext cx="5983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01EF1A8-75D7-D845-8EEF-A579FEB35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027" y="3379305"/>
                  <a:ext cx="59836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6122" r="-4082" b="-137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9320D2B-3043-984A-8C0F-A7E50C94F81C}"/>
                </a:ext>
              </a:extLst>
            </p:cNvPr>
            <p:cNvGrpSpPr/>
            <p:nvPr/>
          </p:nvGrpSpPr>
          <p:grpSpPr>
            <a:xfrm>
              <a:off x="2369482" y="2674264"/>
              <a:ext cx="245667" cy="1152605"/>
              <a:chOff x="2369482" y="2674264"/>
              <a:chExt cx="245667" cy="115260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FC72D8F-420D-5B46-86D1-DD5656D98B5C}"/>
                  </a:ext>
                </a:extLst>
              </p:cNvPr>
              <p:cNvSpPr/>
              <p:nvPr/>
            </p:nvSpPr>
            <p:spPr>
              <a:xfrm rot="1211872">
                <a:off x="2369482" y="2674264"/>
                <a:ext cx="174928" cy="134045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98AA66-B80F-E247-8D8D-42400BF1B09F}"/>
                  </a:ext>
                </a:extLst>
              </p:cNvPr>
              <p:cNvSpPr/>
              <p:nvPr/>
            </p:nvSpPr>
            <p:spPr>
              <a:xfrm rot="285172">
                <a:off x="2407861" y="3710369"/>
                <a:ext cx="207288" cy="1165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349368-5A49-254C-A6AC-E40DDA61CF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6946" y="2785615"/>
                <a:ext cx="61632" cy="916367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BD1718C-EE40-B64D-A740-7A6D1BF1BB37}"/>
                    </a:ext>
                  </a:extLst>
                </p:cNvPr>
                <p:cNvSpPr txBox="1"/>
                <p:nvPr/>
              </p:nvSpPr>
              <p:spPr>
                <a:xfrm>
                  <a:off x="1991071" y="2341651"/>
                  <a:ext cx="9127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𝐰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  <a:latin typeface="Calibri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BD1718C-EE40-B64D-A740-7A6D1BF1B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071" y="2341651"/>
                  <a:ext cx="912750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9396" t="-1961" r="-10738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941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1. Basics of Neural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1" dirty="0"/>
              <a:t>Perceptron</a:t>
            </a:r>
          </a:p>
          <a:p>
            <a:pPr lvl="1"/>
            <a:r>
              <a:rPr lang="en-US" altLang="zh-TW" sz="1600" dirty="0"/>
              <a:t>Only handling with linear separable problem</a:t>
            </a:r>
          </a:p>
          <a:p>
            <a:r>
              <a:rPr lang="en-US" altLang="zh-TW" sz="1800" b="1" dirty="0"/>
              <a:t>Multi-Layer Perceptron</a:t>
            </a:r>
          </a:p>
          <a:p>
            <a:pPr lvl="1"/>
            <a:r>
              <a:rPr lang="en-US" altLang="zh-TW" sz="1600" dirty="0"/>
              <a:t>Handles complicate problems</a:t>
            </a:r>
          </a:p>
          <a:p>
            <a:pPr lvl="1"/>
            <a:endParaRPr lang="en-US" altLang="zh-TW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850ABB-6CD0-C04F-9416-07FC81B3E1FB}"/>
              </a:ext>
            </a:extLst>
          </p:cNvPr>
          <p:cNvCxnSpPr/>
          <p:nvPr/>
        </p:nvCxnSpPr>
        <p:spPr>
          <a:xfrm>
            <a:off x="1001948" y="4335563"/>
            <a:ext cx="27000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D6ED61-C88E-674C-88BF-A03BC953CED9}"/>
              </a:ext>
            </a:extLst>
          </p:cNvPr>
          <p:cNvCxnSpPr/>
          <p:nvPr/>
        </p:nvCxnSpPr>
        <p:spPr>
          <a:xfrm flipV="1">
            <a:off x="1493765" y="2080060"/>
            <a:ext cx="0" cy="2700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橢圓 5">
            <a:extLst>
              <a:ext uri="{FF2B5EF4-FFF2-40B4-BE49-F238E27FC236}">
                <a16:creationId xmlns:a16="http://schemas.microsoft.com/office/drawing/2014/main" id="{8FC3DCBA-F686-2E4E-A699-C2C4E57D5466}"/>
              </a:ext>
            </a:extLst>
          </p:cNvPr>
          <p:cNvSpPr/>
          <p:nvPr/>
        </p:nvSpPr>
        <p:spPr>
          <a:xfrm>
            <a:off x="2618598" y="4266822"/>
            <a:ext cx="162000" cy="16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6">
            <a:extLst>
              <a:ext uri="{FF2B5EF4-FFF2-40B4-BE49-F238E27FC236}">
                <a16:creationId xmlns:a16="http://schemas.microsoft.com/office/drawing/2014/main" id="{1E5976CA-8A44-B945-858A-3050D31D263B}"/>
              </a:ext>
            </a:extLst>
          </p:cNvPr>
          <p:cNvSpPr/>
          <p:nvPr/>
        </p:nvSpPr>
        <p:spPr>
          <a:xfrm>
            <a:off x="2618598" y="3083403"/>
            <a:ext cx="162000" cy="162000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7">
            <a:extLst>
              <a:ext uri="{FF2B5EF4-FFF2-40B4-BE49-F238E27FC236}">
                <a16:creationId xmlns:a16="http://schemas.microsoft.com/office/drawing/2014/main" id="{9A6A1EF1-07ED-B546-A6D5-4142ABE17FB1}"/>
              </a:ext>
            </a:extLst>
          </p:cNvPr>
          <p:cNvSpPr/>
          <p:nvPr/>
        </p:nvSpPr>
        <p:spPr>
          <a:xfrm>
            <a:off x="1418401" y="3083403"/>
            <a:ext cx="162000" cy="16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8">
            <a:extLst>
              <a:ext uri="{FF2B5EF4-FFF2-40B4-BE49-F238E27FC236}">
                <a16:creationId xmlns:a16="http://schemas.microsoft.com/office/drawing/2014/main" id="{C0D9905E-8957-794E-A7C2-474DC2DCD382}"/>
              </a:ext>
            </a:extLst>
          </p:cNvPr>
          <p:cNvSpPr/>
          <p:nvPr/>
        </p:nvSpPr>
        <p:spPr>
          <a:xfrm>
            <a:off x="1418401" y="4266822"/>
            <a:ext cx="162000" cy="162000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55169A75-C269-704F-8EC6-7DBDCD016AC9}"/>
              </a:ext>
            </a:extLst>
          </p:cNvPr>
          <p:cNvSpPr/>
          <p:nvPr/>
        </p:nvSpPr>
        <p:spPr>
          <a:xfrm>
            <a:off x="1001948" y="2080060"/>
            <a:ext cx="2700000" cy="270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F453A-2F46-294F-A5A9-E515E2377724}"/>
              </a:ext>
            </a:extLst>
          </p:cNvPr>
          <p:cNvGrpSpPr/>
          <p:nvPr/>
        </p:nvGrpSpPr>
        <p:grpSpPr>
          <a:xfrm>
            <a:off x="1001948" y="2759763"/>
            <a:ext cx="2685357" cy="2017089"/>
            <a:chOff x="5927631" y="1766840"/>
            <a:chExt cx="2685357" cy="20170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E609F5-3496-8942-B3D9-C4DB59ACC10E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>
              <a:off x="5927631" y="2437137"/>
              <a:ext cx="1616650" cy="134679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D93B32-A721-D54C-8455-1EA168D00B7A}"/>
                </a:ext>
              </a:extLst>
            </p:cNvPr>
            <p:cNvSpPr txBox="1"/>
            <p:nvPr/>
          </p:nvSpPr>
          <p:spPr>
            <a:xfrm>
              <a:off x="7120966" y="1766840"/>
              <a:ext cx="1492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Calibri"/>
                  <a:cs typeface="Calibri"/>
                </a:rPr>
                <a:t>Mis</a:t>
              </a:r>
              <a:r>
                <a:rPr lang="en-US" sz="1600" dirty="0">
                  <a:solidFill>
                    <a:srgbClr val="FF0000"/>
                  </a:solidFill>
                  <a:latin typeface="Calibri"/>
                  <a:cs typeface="Calibri"/>
                </a:rPr>
                <a:t>- classified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C5BFA0-5F94-4545-A736-7D7D3A8ECA83}"/>
              </a:ext>
            </a:extLst>
          </p:cNvPr>
          <p:cNvGrpSpPr/>
          <p:nvPr/>
        </p:nvGrpSpPr>
        <p:grpSpPr>
          <a:xfrm>
            <a:off x="1027253" y="2808032"/>
            <a:ext cx="2674695" cy="1968820"/>
            <a:chOff x="5952936" y="1815109"/>
            <a:chExt cx="2674695" cy="196882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A812C5E-6784-1E4D-82F9-BACCB85AD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190" y="1863524"/>
              <a:ext cx="1856441" cy="1920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E88B94-170D-1E45-8EC7-C622A95FC922}"/>
                </a:ext>
              </a:extLst>
            </p:cNvPr>
            <p:cNvSpPr txBox="1"/>
            <p:nvPr/>
          </p:nvSpPr>
          <p:spPr>
            <a:xfrm>
              <a:off x="5952936" y="1815109"/>
              <a:ext cx="1492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Calibri"/>
                  <a:cs typeface="Calibri"/>
                </a:rPr>
                <a:t>Mis</a:t>
              </a:r>
              <a:r>
                <a:rPr lang="en-US" sz="1600" dirty="0">
                  <a:solidFill>
                    <a:srgbClr val="FF0000"/>
                  </a:solidFill>
                  <a:latin typeface="Calibri"/>
                  <a:cs typeface="Calibri"/>
                </a:rPr>
                <a:t>- classified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421423" y="2076852"/>
            <a:ext cx="2700000" cy="2700000"/>
            <a:chOff x="5421423" y="2076852"/>
            <a:chExt cx="2700000" cy="2700000"/>
          </a:xfrm>
        </p:grpSpPr>
        <p:cxnSp>
          <p:nvCxnSpPr>
            <p:cNvPr id="31" name="Straight Arrow Connector 9">
              <a:extLst>
                <a:ext uri="{FF2B5EF4-FFF2-40B4-BE49-F238E27FC236}">
                  <a16:creationId xmlns:a16="http://schemas.microsoft.com/office/drawing/2014/main" id="{A716421A-5CD6-6842-B0D3-A47C5A70D1A5}"/>
                </a:ext>
              </a:extLst>
            </p:cNvPr>
            <p:cNvCxnSpPr/>
            <p:nvPr/>
          </p:nvCxnSpPr>
          <p:spPr>
            <a:xfrm>
              <a:off x="5421423" y="4332355"/>
              <a:ext cx="2700000" cy="0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11">
              <a:extLst>
                <a:ext uri="{FF2B5EF4-FFF2-40B4-BE49-F238E27FC236}">
                  <a16:creationId xmlns:a16="http://schemas.microsoft.com/office/drawing/2014/main" id="{B6DF1AD8-B281-D049-BF88-BB86ABC40A9E}"/>
                </a:ext>
              </a:extLst>
            </p:cNvPr>
            <p:cNvCxnSpPr/>
            <p:nvPr/>
          </p:nvCxnSpPr>
          <p:spPr>
            <a:xfrm flipV="1">
              <a:off x="5913240" y="2076852"/>
              <a:ext cx="0" cy="2700000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5">
              <a:extLst>
                <a:ext uri="{FF2B5EF4-FFF2-40B4-BE49-F238E27FC236}">
                  <a16:creationId xmlns:a16="http://schemas.microsoft.com/office/drawing/2014/main" id="{11A627BC-A9C7-444F-AC6D-65BC63C82D29}"/>
                </a:ext>
              </a:extLst>
            </p:cNvPr>
            <p:cNvSpPr/>
            <p:nvPr/>
          </p:nvSpPr>
          <p:spPr>
            <a:xfrm>
              <a:off x="7038073" y="4263614"/>
              <a:ext cx="162000" cy="16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6">
              <a:extLst>
                <a:ext uri="{FF2B5EF4-FFF2-40B4-BE49-F238E27FC236}">
                  <a16:creationId xmlns:a16="http://schemas.microsoft.com/office/drawing/2014/main" id="{5E8A6FF8-D9EC-3D49-BDA1-0A0EADEB6E21}"/>
                </a:ext>
              </a:extLst>
            </p:cNvPr>
            <p:cNvSpPr/>
            <p:nvPr/>
          </p:nvSpPr>
          <p:spPr>
            <a:xfrm>
              <a:off x="7038073" y="3080195"/>
              <a:ext cx="162000" cy="162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7">
              <a:extLst>
                <a:ext uri="{FF2B5EF4-FFF2-40B4-BE49-F238E27FC236}">
                  <a16:creationId xmlns:a16="http://schemas.microsoft.com/office/drawing/2014/main" id="{575EF0FF-A56B-FF44-B65E-0B71E2889F27}"/>
                </a:ext>
              </a:extLst>
            </p:cNvPr>
            <p:cNvSpPr/>
            <p:nvPr/>
          </p:nvSpPr>
          <p:spPr>
            <a:xfrm>
              <a:off x="5837876" y="3080195"/>
              <a:ext cx="162000" cy="16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8">
              <a:extLst>
                <a:ext uri="{FF2B5EF4-FFF2-40B4-BE49-F238E27FC236}">
                  <a16:creationId xmlns:a16="http://schemas.microsoft.com/office/drawing/2014/main" id="{D74DE401-C5AF-CD48-B980-335316021B7E}"/>
                </a:ext>
              </a:extLst>
            </p:cNvPr>
            <p:cNvSpPr/>
            <p:nvPr/>
          </p:nvSpPr>
          <p:spPr>
            <a:xfrm>
              <a:off x="5837876" y="4263614"/>
              <a:ext cx="162000" cy="162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FD9F160E-43BF-0B49-A3EC-08D6E3A30CEA}"/>
                </a:ext>
              </a:extLst>
            </p:cNvPr>
            <p:cNvSpPr/>
            <p:nvPr/>
          </p:nvSpPr>
          <p:spPr>
            <a:xfrm>
              <a:off x="5421423" y="2076852"/>
              <a:ext cx="2700000" cy="27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橢圓 13"/>
          <p:cNvSpPr/>
          <p:nvPr/>
        </p:nvSpPr>
        <p:spPr>
          <a:xfrm rot="2748542">
            <a:off x="5232107" y="3238316"/>
            <a:ext cx="2546317" cy="107049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5012506" y="141917"/>
            <a:ext cx="4081043" cy="1790472"/>
            <a:chOff x="5012506" y="141917"/>
            <a:chExt cx="4081043" cy="1790472"/>
          </a:xfrm>
        </p:grpSpPr>
        <p:grpSp>
          <p:nvGrpSpPr>
            <p:cNvPr id="10" name="群組 9"/>
            <p:cNvGrpSpPr/>
            <p:nvPr/>
          </p:nvGrpSpPr>
          <p:grpSpPr>
            <a:xfrm>
              <a:off x="5012506" y="593731"/>
              <a:ext cx="3108917" cy="1338658"/>
              <a:chOff x="5421423" y="637203"/>
              <a:chExt cx="3108917" cy="1338658"/>
            </a:xfrm>
          </p:grpSpPr>
          <p:sp>
            <p:nvSpPr>
              <p:cNvPr id="53" name="圓角矩形 48">
                <a:extLst>
                  <a:ext uri="{FF2B5EF4-FFF2-40B4-BE49-F238E27FC236}">
                    <a16:creationId xmlns:a16="http://schemas.microsoft.com/office/drawing/2014/main" id="{2807B0BF-6D75-DF47-899D-93D854EFCFC1}"/>
                  </a:ext>
                </a:extLst>
              </p:cNvPr>
              <p:cNvSpPr/>
              <p:nvPr/>
            </p:nvSpPr>
            <p:spPr>
              <a:xfrm>
                <a:off x="8062267" y="1005537"/>
                <a:ext cx="468073" cy="549315"/>
              </a:xfrm>
              <a:prstGeom prst="roundRect">
                <a:avLst>
                  <a:gd name="adj" fmla="val 3421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圓角矩形 48">
                <a:extLst>
                  <a:ext uri="{FF2B5EF4-FFF2-40B4-BE49-F238E27FC236}">
                    <a16:creationId xmlns:a16="http://schemas.microsoft.com/office/drawing/2014/main" id="{CA02080E-EF75-A543-B586-5FB70A2CBC29}"/>
                  </a:ext>
                </a:extLst>
              </p:cNvPr>
              <p:cNvSpPr/>
              <p:nvPr/>
            </p:nvSpPr>
            <p:spPr>
              <a:xfrm>
                <a:off x="7143252" y="637203"/>
                <a:ext cx="468073" cy="1338658"/>
              </a:xfrm>
              <a:prstGeom prst="roundRect">
                <a:avLst>
                  <a:gd name="adj" fmla="val 3421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058AF470-785D-4E4C-8E30-FF1D2F1173F3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7527160" y="856025"/>
                <a:ext cx="641527" cy="302578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139C2E0D-C258-D948-9C64-22FADA53BA6B}"/>
                  </a:ext>
                </a:extLst>
              </p:cNvPr>
              <p:cNvCxnSpPr>
                <a:cxnSpLocks/>
                <a:endCxn id="58" idx="3"/>
              </p:cNvCxnSpPr>
              <p:nvPr/>
            </p:nvCxnSpPr>
            <p:spPr>
              <a:xfrm flipV="1">
                <a:off x="7527160" y="1370045"/>
                <a:ext cx="641527" cy="357492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51">
                <a:extLst>
                  <a:ext uri="{FF2B5EF4-FFF2-40B4-BE49-F238E27FC236}">
                    <a16:creationId xmlns:a16="http://schemas.microsoft.com/office/drawing/2014/main" id="{F254F08C-968F-C54C-931C-FEDEC613F1E9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6559843" y="856024"/>
                <a:ext cx="668293" cy="0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54">
                <a:extLst>
                  <a:ext uri="{FF2B5EF4-FFF2-40B4-BE49-F238E27FC236}">
                    <a16:creationId xmlns:a16="http://schemas.microsoft.com/office/drawing/2014/main" id="{0F015F32-978C-064B-8282-55456E78416B}"/>
                  </a:ext>
                </a:extLst>
              </p:cNvPr>
              <p:cNvCxnSpPr>
                <a:cxnSpLocks/>
                <a:stCxn id="56" idx="7"/>
              </p:cNvCxnSpPr>
              <p:nvPr/>
            </p:nvCxnSpPr>
            <p:spPr>
              <a:xfrm flipV="1">
                <a:off x="6516052" y="961746"/>
                <a:ext cx="755875" cy="660068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57">
                <a:extLst>
                  <a:ext uri="{FF2B5EF4-FFF2-40B4-BE49-F238E27FC236}">
                    <a16:creationId xmlns:a16="http://schemas.microsoft.com/office/drawing/2014/main" id="{AD0666FA-977A-BE46-96B4-946E4B04CE50}"/>
                  </a:ext>
                </a:extLst>
              </p:cNvPr>
              <p:cNvCxnSpPr>
                <a:cxnSpLocks/>
                <a:stCxn id="55" idx="5"/>
              </p:cNvCxnSpPr>
              <p:nvPr/>
            </p:nvCxnSpPr>
            <p:spPr>
              <a:xfrm>
                <a:off x="6516052" y="961745"/>
                <a:ext cx="755875" cy="660069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60">
                <a:extLst>
                  <a:ext uri="{FF2B5EF4-FFF2-40B4-BE49-F238E27FC236}">
                    <a16:creationId xmlns:a16="http://schemas.microsoft.com/office/drawing/2014/main" id="{9718BAC4-5AFF-E841-AB85-3E5F63AFC593}"/>
                  </a:ext>
                </a:extLst>
              </p:cNvPr>
              <p:cNvCxnSpPr>
                <a:cxnSpLocks/>
                <a:stCxn id="56" idx="6"/>
              </p:cNvCxnSpPr>
              <p:nvPr/>
            </p:nvCxnSpPr>
            <p:spPr>
              <a:xfrm>
                <a:off x="6559843" y="1727535"/>
                <a:ext cx="668293" cy="0"/>
              </a:xfrm>
              <a:prstGeom prst="straightConnector1">
                <a:avLst/>
              </a:prstGeom>
              <a:ln w="15875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橢圓 13">
                    <a:extLst>
                      <a:ext uri="{FF2B5EF4-FFF2-40B4-BE49-F238E27FC236}">
                        <a16:creationId xmlns:a16="http://schemas.microsoft.com/office/drawing/2014/main" id="{F8E647BC-2B21-8C4B-83BC-D8393A8A1C7A}"/>
                      </a:ext>
                    </a:extLst>
                  </p:cNvPr>
                  <p:cNvSpPr/>
                  <p:nvPr/>
                </p:nvSpPr>
                <p:spPr>
                  <a:xfrm>
                    <a:off x="6260819" y="706512"/>
                    <a:ext cx="299024" cy="299024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橢圓 13">
                    <a:extLst>
                      <a:ext uri="{FF2B5EF4-FFF2-40B4-BE49-F238E27FC236}">
                        <a16:creationId xmlns:a16="http://schemas.microsoft.com/office/drawing/2014/main" id="{F8E647BC-2B21-8C4B-83BC-D8393A8A1C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819" y="706512"/>
                    <a:ext cx="299024" cy="29902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橢圓 14">
                    <a:extLst>
                      <a:ext uri="{FF2B5EF4-FFF2-40B4-BE49-F238E27FC236}">
                        <a16:creationId xmlns:a16="http://schemas.microsoft.com/office/drawing/2014/main" id="{76B487F9-5A7B-B44A-886D-243170047A24}"/>
                      </a:ext>
                    </a:extLst>
                  </p:cNvPr>
                  <p:cNvSpPr/>
                  <p:nvPr/>
                </p:nvSpPr>
                <p:spPr>
                  <a:xfrm>
                    <a:off x="6260819" y="1578023"/>
                    <a:ext cx="299024" cy="299024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橢圓 14">
                    <a:extLst>
                      <a:ext uri="{FF2B5EF4-FFF2-40B4-BE49-F238E27FC236}">
                        <a16:creationId xmlns:a16="http://schemas.microsoft.com/office/drawing/2014/main" id="{76B487F9-5A7B-B44A-886D-243170047A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819" y="1578023"/>
                    <a:ext cx="299024" cy="29902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橢圓 56">
                <a:extLst>
                  <a:ext uri="{FF2B5EF4-FFF2-40B4-BE49-F238E27FC236}">
                    <a16:creationId xmlns:a16="http://schemas.microsoft.com/office/drawing/2014/main" id="{D3A1A64A-9B0F-DF45-89AC-4663EE200623}"/>
                  </a:ext>
                </a:extLst>
              </p:cNvPr>
              <p:cNvSpPr/>
              <p:nvPr/>
            </p:nvSpPr>
            <p:spPr>
              <a:xfrm>
                <a:off x="8124896" y="1114812"/>
                <a:ext cx="299024" cy="299024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4" name="橢圓 49">
                <a:extLst>
                  <a:ext uri="{FF2B5EF4-FFF2-40B4-BE49-F238E27FC236}">
                    <a16:creationId xmlns:a16="http://schemas.microsoft.com/office/drawing/2014/main" id="{C0A4F99C-490C-6148-B922-6C4CF4846C57}"/>
                  </a:ext>
                </a:extLst>
              </p:cNvPr>
              <p:cNvSpPr/>
              <p:nvPr/>
            </p:nvSpPr>
            <p:spPr>
              <a:xfrm>
                <a:off x="7228136" y="706512"/>
                <a:ext cx="299024" cy="299024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0" name="橢圓 50">
                <a:extLst>
                  <a:ext uri="{FF2B5EF4-FFF2-40B4-BE49-F238E27FC236}">
                    <a16:creationId xmlns:a16="http://schemas.microsoft.com/office/drawing/2014/main" id="{226F2627-83F1-194B-B935-B6513C6748B9}"/>
                  </a:ext>
                </a:extLst>
              </p:cNvPr>
              <p:cNvSpPr/>
              <p:nvPr/>
            </p:nvSpPr>
            <p:spPr>
              <a:xfrm>
                <a:off x="7228136" y="1578023"/>
                <a:ext cx="299024" cy="299024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421423" y="1049361"/>
                <a:ext cx="813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2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Feature</a:t>
                </a:r>
                <a:br>
                  <a:rPr lang="en-US" altLang="zh-TW" sz="1200" b="1" dirty="0">
                    <a:solidFill>
                      <a:srgbClr val="0070C0"/>
                    </a:solidFill>
                    <a:latin typeface="Calibri"/>
                    <a:cs typeface="Calibri"/>
                  </a:rPr>
                </a:br>
                <a:r>
                  <a:rPr lang="en-US" altLang="zh-TW" sz="12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vector</a:t>
                </a:r>
                <a:endParaRPr lang="zh-TW" altLang="en-US" sz="1200" b="1" dirty="0">
                  <a:solidFill>
                    <a:srgbClr val="0070C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82" name="語音泡泡: 圓角矩形 212">
              <a:extLst>
                <a:ext uri="{FF2B5EF4-FFF2-40B4-BE49-F238E27FC236}">
                  <a16:creationId xmlns:a16="http://schemas.microsoft.com/office/drawing/2014/main" id="{FDA72269-AA5A-48C8-A2F3-C6923A5C3827}"/>
                </a:ext>
              </a:extLst>
            </p:cNvPr>
            <p:cNvSpPr/>
            <p:nvPr/>
          </p:nvSpPr>
          <p:spPr>
            <a:xfrm>
              <a:off x="6459465" y="141917"/>
              <a:ext cx="2634084" cy="322464"/>
            </a:xfrm>
            <a:prstGeom prst="wedgeRoundRectCallout">
              <a:avLst>
                <a:gd name="adj1" fmla="val -27238"/>
                <a:gd name="adj2" fmla="val 74320"/>
                <a:gd name="adj3" fmla="val 16667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/>
                <a:t>Multi-Layer Perceptron</a:t>
              </a:r>
              <a:endParaRPr lang="zh-TW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8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6BA3D5-951B-42A2-8182-384981A0D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2" y="675822"/>
            <a:ext cx="8795657" cy="3959775"/>
          </a:xfrm>
        </p:spPr>
        <p:txBody>
          <a:bodyPr/>
          <a:lstStyle/>
          <a:p>
            <a:r>
              <a:rPr lang="en-US" altLang="zh-TW" dirty="0"/>
              <a:t>Always divide the data into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training set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testing set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To make sure your model is capable of handling unseen samples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FC655E-C671-4B8A-954E-B618EBF5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 4. Over-fitting vs. Under-fitting</a:t>
            </a:r>
            <a:endParaRPr lang="zh-TW" altLang="en-US" dirty="0"/>
          </a:p>
        </p:txBody>
      </p: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C37B88B3-1FBC-4BD2-994E-7AFB80512665}"/>
              </a:ext>
            </a:extLst>
          </p:cNvPr>
          <p:cNvGrpSpPr/>
          <p:nvPr/>
        </p:nvGrpSpPr>
        <p:grpSpPr>
          <a:xfrm>
            <a:off x="3810987" y="1595792"/>
            <a:ext cx="2425751" cy="1923626"/>
            <a:chOff x="3810987" y="1595792"/>
            <a:chExt cx="2425751" cy="1923626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56C1FE6-5095-40F0-8B69-E5E221872FAC}"/>
                </a:ext>
              </a:extLst>
            </p:cNvPr>
            <p:cNvSpPr/>
            <p:nvPr/>
          </p:nvSpPr>
          <p:spPr>
            <a:xfrm>
              <a:off x="3810987" y="1595792"/>
              <a:ext cx="1997135" cy="19236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B58E9F3F-C6E7-407B-9C67-02CD73AD8A0B}"/>
                </a:ext>
              </a:extLst>
            </p:cNvPr>
            <p:cNvGrpSpPr/>
            <p:nvPr/>
          </p:nvGrpSpPr>
          <p:grpSpPr>
            <a:xfrm>
              <a:off x="4631360" y="1595792"/>
              <a:ext cx="1605378" cy="1923626"/>
              <a:chOff x="2412540" y="1569720"/>
              <a:chExt cx="1729738" cy="2072639"/>
            </a:xfrm>
          </p:grpSpPr>
          <p:sp>
            <p:nvSpPr>
              <p:cNvPr id="87" name="波浪 86">
                <a:extLst>
                  <a:ext uri="{FF2B5EF4-FFF2-40B4-BE49-F238E27FC236}">
                    <a16:creationId xmlns:a16="http://schemas.microsoft.com/office/drawing/2014/main" id="{27218174-C163-41CA-80FE-B179F698BC44}"/>
                  </a:ext>
                </a:extLst>
              </p:cNvPr>
              <p:cNvSpPr/>
              <p:nvPr/>
            </p:nvSpPr>
            <p:spPr>
              <a:xfrm rot="16200000">
                <a:off x="2241089" y="1741171"/>
                <a:ext cx="2072639" cy="1729738"/>
              </a:xfrm>
              <a:prstGeom prst="wav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23E97DF-C4B6-4E5B-B330-F8EBAE4523B8}"/>
                  </a:ext>
                </a:extLst>
              </p:cNvPr>
              <p:cNvSpPr/>
              <p:nvPr/>
            </p:nvSpPr>
            <p:spPr>
              <a:xfrm>
                <a:off x="3680460" y="1569720"/>
                <a:ext cx="461818" cy="2072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28271161-F0EE-4B60-95DB-3829D743DEE6}"/>
              </a:ext>
            </a:extLst>
          </p:cNvPr>
          <p:cNvGrpSpPr/>
          <p:nvPr/>
        </p:nvGrpSpPr>
        <p:grpSpPr>
          <a:xfrm>
            <a:off x="6531474" y="1595792"/>
            <a:ext cx="2425751" cy="1923626"/>
            <a:chOff x="6531474" y="1595792"/>
            <a:chExt cx="2425751" cy="1923626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9D17FB98-C119-4593-9E15-90BFCDC6B2D1}"/>
                </a:ext>
              </a:extLst>
            </p:cNvPr>
            <p:cNvSpPr/>
            <p:nvPr/>
          </p:nvSpPr>
          <p:spPr>
            <a:xfrm>
              <a:off x="6531474" y="1595792"/>
              <a:ext cx="1997135" cy="19236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D43A02CD-25C6-45B1-BFED-3DD27A11B819}"/>
                </a:ext>
              </a:extLst>
            </p:cNvPr>
            <p:cNvGrpSpPr/>
            <p:nvPr/>
          </p:nvGrpSpPr>
          <p:grpSpPr>
            <a:xfrm>
              <a:off x="7351847" y="1595792"/>
              <a:ext cx="1605378" cy="1923626"/>
              <a:chOff x="2412540" y="1569720"/>
              <a:chExt cx="1729738" cy="2072639"/>
            </a:xfrm>
          </p:grpSpPr>
          <p:sp>
            <p:nvSpPr>
              <p:cNvPr id="128" name="波浪 127">
                <a:extLst>
                  <a:ext uri="{FF2B5EF4-FFF2-40B4-BE49-F238E27FC236}">
                    <a16:creationId xmlns:a16="http://schemas.microsoft.com/office/drawing/2014/main" id="{91969EAD-8C1D-42C2-8BD4-413B315D7A92}"/>
                  </a:ext>
                </a:extLst>
              </p:cNvPr>
              <p:cNvSpPr/>
              <p:nvPr/>
            </p:nvSpPr>
            <p:spPr>
              <a:xfrm rot="16200000">
                <a:off x="2241089" y="1741171"/>
                <a:ext cx="2072639" cy="1729738"/>
              </a:xfrm>
              <a:prstGeom prst="wav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9C11A94C-19BE-49EF-8872-86883FE7729A}"/>
                  </a:ext>
                </a:extLst>
              </p:cNvPr>
              <p:cNvSpPr/>
              <p:nvPr/>
            </p:nvSpPr>
            <p:spPr>
              <a:xfrm>
                <a:off x="3680460" y="1569720"/>
                <a:ext cx="461818" cy="2072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947C8636-DD80-4C02-B60E-99CCE48CD79D}"/>
              </a:ext>
            </a:extLst>
          </p:cNvPr>
          <p:cNvGrpSpPr/>
          <p:nvPr/>
        </p:nvGrpSpPr>
        <p:grpSpPr>
          <a:xfrm>
            <a:off x="965484" y="1489710"/>
            <a:ext cx="2567194" cy="2840032"/>
            <a:chOff x="965484" y="1489710"/>
            <a:chExt cx="2567194" cy="2840032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68554C87-8904-4D3C-B57B-10245A0448BE}"/>
                </a:ext>
              </a:extLst>
            </p:cNvPr>
            <p:cNvGrpSpPr/>
            <p:nvPr/>
          </p:nvGrpSpPr>
          <p:grpSpPr>
            <a:xfrm>
              <a:off x="965484" y="1489710"/>
              <a:ext cx="2567194" cy="2164080"/>
              <a:chOff x="1376217" y="1455420"/>
              <a:chExt cx="2766061" cy="2331720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EFD1D0F-265D-4493-8163-D33CDA0ABFD9}"/>
                  </a:ext>
                </a:extLst>
              </p:cNvPr>
              <p:cNvSpPr/>
              <p:nvPr/>
            </p:nvSpPr>
            <p:spPr>
              <a:xfrm>
                <a:off x="1528617" y="1569720"/>
                <a:ext cx="2151842" cy="20726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7AE86A04-EC30-452A-A843-F1A593E52B8F}"/>
                  </a:ext>
                </a:extLst>
              </p:cNvPr>
              <p:cNvGrpSpPr/>
              <p:nvPr/>
            </p:nvGrpSpPr>
            <p:grpSpPr>
              <a:xfrm>
                <a:off x="2412540" y="1569720"/>
                <a:ext cx="1729738" cy="2072639"/>
                <a:chOff x="2412540" y="1569720"/>
                <a:chExt cx="1729738" cy="2072639"/>
              </a:xfrm>
            </p:grpSpPr>
            <p:sp>
              <p:nvSpPr>
                <p:cNvPr id="77" name="波浪 76">
                  <a:extLst>
                    <a:ext uri="{FF2B5EF4-FFF2-40B4-BE49-F238E27FC236}">
                      <a16:creationId xmlns:a16="http://schemas.microsoft.com/office/drawing/2014/main" id="{7D626B80-A1FA-4D46-B451-09973A6701C1}"/>
                    </a:ext>
                  </a:extLst>
                </p:cNvPr>
                <p:cNvSpPr/>
                <p:nvPr/>
              </p:nvSpPr>
              <p:spPr>
                <a:xfrm rot="16200000">
                  <a:off x="2241089" y="1741171"/>
                  <a:ext cx="2072639" cy="1729738"/>
                </a:xfrm>
                <a:prstGeom prst="wav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2205F836-490F-4DB1-A1B8-4DD7593CBC60}"/>
                    </a:ext>
                  </a:extLst>
                </p:cNvPr>
                <p:cNvSpPr/>
                <p:nvPr/>
              </p:nvSpPr>
              <p:spPr>
                <a:xfrm>
                  <a:off x="3680460" y="1569720"/>
                  <a:ext cx="461818" cy="20726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65543397-4539-4DD8-9845-9A39C635B267}"/>
                  </a:ext>
                </a:extLst>
              </p:cNvPr>
              <p:cNvCxnSpPr/>
              <p:nvPr/>
            </p:nvCxnSpPr>
            <p:spPr>
              <a:xfrm flipV="1">
                <a:off x="1528617" y="1455420"/>
                <a:ext cx="0" cy="233172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76B6DE56-1F7B-4F04-B7FB-889E89105F95}"/>
                  </a:ext>
                </a:extLst>
              </p:cNvPr>
              <p:cNvCxnSpPr/>
              <p:nvPr/>
            </p:nvCxnSpPr>
            <p:spPr>
              <a:xfrm>
                <a:off x="1376217" y="3642360"/>
                <a:ext cx="2552700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語音泡泡: 圓角矩形 183">
              <a:extLst>
                <a:ext uri="{FF2B5EF4-FFF2-40B4-BE49-F238E27FC236}">
                  <a16:creationId xmlns:a16="http://schemas.microsoft.com/office/drawing/2014/main" id="{244D18F4-4620-4FBB-8CFD-442BB27E4B4B}"/>
                </a:ext>
              </a:extLst>
            </p:cNvPr>
            <p:cNvSpPr/>
            <p:nvPr/>
          </p:nvSpPr>
          <p:spPr>
            <a:xfrm>
              <a:off x="1185852" y="3813918"/>
              <a:ext cx="1882138" cy="515824"/>
            </a:xfrm>
            <a:prstGeom prst="wedgeRoundRectCallout">
              <a:avLst>
                <a:gd name="adj1" fmla="val 7507"/>
                <a:gd name="adj2" fmla="val -77017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accent3">
                      <a:lumMod val="50000"/>
                    </a:schemeClr>
                  </a:solidFill>
                </a:rPr>
                <a:t>Real data distributions</a:t>
              </a:r>
              <a:endParaRPr lang="zh-TW" altLang="en-US" sz="16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C3922541-0765-430A-9C4C-6151FDCE1151}"/>
              </a:ext>
            </a:extLst>
          </p:cNvPr>
          <p:cNvGrpSpPr/>
          <p:nvPr/>
        </p:nvGrpSpPr>
        <p:grpSpPr>
          <a:xfrm>
            <a:off x="3669544" y="1489710"/>
            <a:ext cx="2369173" cy="2840032"/>
            <a:chOff x="3669544" y="1489710"/>
            <a:chExt cx="2369173" cy="2840032"/>
          </a:xfrm>
        </p:grpSpPr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F87964BF-A83B-4E87-B69D-4D43965EE687}"/>
                </a:ext>
              </a:extLst>
            </p:cNvPr>
            <p:cNvCxnSpPr/>
            <p:nvPr/>
          </p:nvCxnSpPr>
          <p:spPr>
            <a:xfrm flipV="1">
              <a:off x="3810987" y="1489710"/>
              <a:ext cx="0" cy="216408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群組 187">
              <a:extLst>
                <a:ext uri="{FF2B5EF4-FFF2-40B4-BE49-F238E27FC236}">
                  <a16:creationId xmlns:a16="http://schemas.microsoft.com/office/drawing/2014/main" id="{1BFD61D7-E247-4B08-AFB8-6006C070EA24}"/>
                </a:ext>
              </a:extLst>
            </p:cNvPr>
            <p:cNvGrpSpPr/>
            <p:nvPr/>
          </p:nvGrpSpPr>
          <p:grpSpPr>
            <a:xfrm>
              <a:off x="3669544" y="1624063"/>
              <a:ext cx="2369173" cy="2705679"/>
              <a:chOff x="3669544" y="1624063"/>
              <a:chExt cx="2369173" cy="270567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6641A4A-1792-462F-8A3D-4C96D0D7A89C}"/>
                  </a:ext>
                </a:extLst>
              </p:cNvPr>
              <p:cNvCxnSpPr/>
              <p:nvPr/>
            </p:nvCxnSpPr>
            <p:spPr>
              <a:xfrm>
                <a:off x="3669544" y="3519419"/>
                <a:ext cx="2369173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78F4098F-8349-421C-9FFF-83C780F7D156}"/>
                  </a:ext>
                </a:extLst>
              </p:cNvPr>
              <p:cNvSpPr/>
              <p:nvPr/>
            </p:nvSpPr>
            <p:spPr>
              <a:xfrm>
                <a:off x="4805505" y="211565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FA3EF9BB-B648-4D6B-BD72-2EE81F39327F}"/>
                  </a:ext>
                </a:extLst>
              </p:cNvPr>
              <p:cNvSpPr/>
              <p:nvPr/>
            </p:nvSpPr>
            <p:spPr>
              <a:xfrm>
                <a:off x="4937561" y="2625552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89DC2AAB-B263-4403-AF38-6E33208BD08E}"/>
                  </a:ext>
                </a:extLst>
              </p:cNvPr>
              <p:cNvSpPr/>
              <p:nvPr/>
            </p:nvSpPr>
            <p:spPr>
              <a:xfrm>
                <a:off x="4714672" y="22352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AD5E54DC-802F-43DD-A0C8-FA1024F17EB3}"/>
                  </a:ext>
                </a:extLst>
              </p:cNvPr>
              <p:cNvSpPr/>
              <p:nvPr/>
            </p:nvSpPr>
            <p:spPr>
              <a:xfrm>
                <a:off x="4629434" y="21106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176BB90F-3E40-4EA9-AD53-88A2D0B38742}"/>
                  </a:ext>
                </a:extLst>
              </p:cNvPr>
              <p:cNvSpPr/>
              <p:nvPr/>
            </p:nvSpPr>
            <p:spPr>
              <a:xfrm>
                <a:off x="4577046" y="234462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BD004C70-8464-4CAA-A7EF-BB25D760370C}"/>
                  </a:ext>
                </a:extLst>
              </p:cNvPr>
              <p:cNvSpPr/>
              <p:nvPr/>
            </p:nvSpPr>
            <p:spPr>
              <a:xfrm>
                <a:off x="4160581" y="322788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5E4C1312-6815-4D16-89DE-A6630032D7BE}"/>
                  </a:ext>
                </a:extLst>
              </p:cNvPr>
              <p:cNvSpPr/>
              <p:nvPr/>
            </p:nvSpPr>
            <p:spPr>
              <a:xfrm>
                <a:off x="4872464" y="197728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A4884D3E-EE8D-4747-9B5A-4E6BC68A1CF6}"/>
                  </a:ext>
                </a:extLst>
              </p:cNvPr>
              <p:cNvSpPr/>
              <p:nvPr/>
            </p:nvSpPr>
            <p:spPr>
              <a:xfrm>
                <a:off x="4577046" y="189520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DEB695-61DA-4824-8CFD-762C6A64A5E0}"/>
                  </a:ext>
                </a:extLst>
              </p:cNvPr>
              <p:cNvSpPr/>
              <p:nvPr/>
            </p:nvSpPr>
            <p:spPr>
              <a:xfrm>
                <a:off x="4353646" y="197915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193C466E-900C-44D2-8873-0CF5B73B18F9}"/>
                  </a:ext>
                </a:extLst>
              </p:cNvPr>
              <p:cNvSpPr/>
              <p:nvPr/>
            </p:nvSpPr>
            <p:spPr>
              <a:xfrm>
                <a:off x="4446829" y="245283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111C5463-FF16-4318-8E14-27B7EE39CE1A}"/>
                  </a:ext>
                </a:extLst>
              </p:cNvPr>
              <p:cNvSpPr/>
              <p:nvPr/>
            </p:nvSpPr>
            <p:spPr>
              <a:xfrm>
                <a:off x="4374082" y="2702068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104F1BF0-EA36-4A6F-9A69-C794F3BC8659}"/>
                  </a:ext>
                </a:extLst>
              </p:cNvPr>
              <p:cNvSpPr/>
              <p:nvPr/>
            </p:nvSpPr>
            <p:spPr>
              <a:xfrm>
                <a:off x="4269692" y="2644506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BC96D6FA-FDC7-4E67-B739-E433FD02B70A}"/>
                  </a:ext>
                </a:extLst>
              </p:cNvPr>
              <p:cNvSpPr/>
              <p:nvPr/>
            </p:nvSpPr>
            <p:spPr>
              <a:xfrm>
                <a:off x="4421017" y="2881341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5113CB4B-2DEE-4492-9F85-4488EE0AA7FE}"/>
                  </a:ext>
                </a:extLst>
              </p:cNvPr>
              <p:cNvSpPr/>
              <p:nvPr/>
            </p:nvSpPr>
            <p:spPr>
              <a:xfrm>
                <a:off x="4524658" y="2957963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3F54F3C9-8661-49BD-A8E3-F9956E8ACD29}"/>
                  </a:ext>
                </a:extLst>
              </p:cNvPr>
              <p:cNvSpPr/>
              <p:nvPr/>
            </p:nvSpPr>
            <p:spPr>
              <a:xfrm>
                <a:off x="4332982" y="303269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ED76736E-581D-417C-8A50-8270495BDB99}"/>
                  </a:ext>
                </a:extLst>
              </p:cNvPr>
              <p:cNvSpPr/>
              <p:nvPr/>
            </p:nvSpPr>
            <p:spPr>
              <a:xfrm>
                <a:off x="4512641" y="328027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5F26C6BF-864A-43BA-A8CA-495108BECF43}"/>
                  </a:ext>
                </a:extLst>
              </p:cNvPr>
              <p:cNvSpPr/>
              <p:nvPr/>
            </p:nvSpPr>
            <p:spPr>
              <a:xfrm>
                <a:off x="4781834" y="2263009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4A71B654-5A97-4862-9A5B-4EB650BE25A7}"/>
                  </a:ext>
                </a:extLst>
              </p:cNvPr>
              <p:cNvSpPr/>
              <p:nvPr/>
            </p:nvSpPr>
            <p:spPr>
              <a:xfrm>
                <a:off x="4239603" y="1753700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C02E02D9-7B29-4DAA-9852-D3D7E0676600}"/>
                  </a:ext>
                </a:extLst>
              </p:cNvPr>
              <p:cNvSpPr/>
              <p:nvPr/>
            </p:nvSpPr>
            <p:spPr>
              <a:xfrm>
                <a:off x="4091198" y="2436464"/>
                <a:ext cx="104775" cy="1047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A3D92028-9AE8-48AE-B43C-1DEF8EBF48A4}"/>
                  </a:ext>
                </a:extLst>
              </p:cNvPr>
              <p:cNvSpPr/>
              <p:nvPr/>
            </p:nvSpPr>
            <p:spPr>
              <a:xfrm>
                <a:off x="4946678" y="2835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B89AE58C-93E3-4149-96F9-A9E943E8F516}"/>
                  </a:ext>
                </a:extLst>
              </p:cNvPr>
              <p:cNvSpPr/>
              <p:nvPr/>
            </p:nvSpPr>
            <p:spPr>
              <a:xfrm>
                <a:off x="5181862" y="29692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98D49AC5-42E6-4230-9ECB-6162D9F10C10}"/>
                  </a:ext>
                </a:extLst>
              </p:cNvPr>
              <p:cNvSpPr/>
              <p:nvPr/>
            </p:nvSpPr>
            <p:spPr>
              <a:xfrm>
                <a:off x="5084384" y="303643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88010127-7737-425B-880E-850E26C6392B}"/>
                  </a:ext>
                </a:extLst>
              </p:cNvPr>
              <p:cNvSpPr/>
              <p:nvPr/>
            </p:nvSpPr>
            <p:spPr>
              <a:xfrm>
                <a:off x="5363718" y="2483639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2C894516-8AC1-4E2F-B588-207482D607C9}"/>
                  </a:ext>
                </a:extLst>
              </p:cNvPr>
              <p:cNvSpPr/>
              <p:nvPr/>
            </p:nvSpPr>
            <p:spPr>
              <a:xfrm>
                <a:off x="5150650" y="263408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0E62933E-3626-4B33-B798-F0A29C37B699}"/>
                  </a:ext>
                </a:extLst>
              </p:cNvPr>
              <p:cNvSpPr/>
              <p:nvPr/>
            </p:nvSpPr>
            <p:spPr>
              <a:xfrm>
                <a:off x="5256776" y="235651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1E91608E-5806-4D52-A6B0-82F5E42716CC}"/>
                  </a:ext>
                </a:extLst>
              </p:cNvPr>
              <p:cNvSpPr/>
              <p:nvPr/>
            </p:nvSpPr>
            <p:spPr>
              <a:xfrm>
                <a:off x="5189012" y="222133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FE419B2A-4C0D-4C31-989A-57F515B280E0}"/>
                  </a:ext>
                </a:extLst>
              </p:cNvPr>
              <p:cNvSpPr/>
              <p:nvPr/>
            </p:nvSpPr>
            <p:spPr>
              <a:xfrm>
                <a:off x="5131412" y="207254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0C75C689-861E-4071-9043-86AB33DAC70D}"/>
                  </a:ext>
                </a:extLst>
              </p:cNvPr>
              <p:cNvSpPr/>
              <p:nvPr/>
            </p:nvSpPr>
            <p:spPr>
              <a:xfrm>
                <a:off x="5044379" y="181603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80316CC4-3D03-497F-A70E-E4EC0682A63D}"/>
                  </a:ext>
                </a:extLst>
              </p:cNvPr>
              <p:cNvSpPr/>
              <p:nvPr/>
            </p:nvSpPr>
            <p:spPr>
              <a:xfrm>
                <a:off x="5318849" y="3084446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51E79B4D-7D80-4F10-A65F-7898B6C92356}"/>
                  </a:ext>
                </a:extLst>
              </p:cNvPr>
              <p:cNvSpPr/>
              <p:nvPr/>
            </p:nvSpPr>
            <p:spPr>
              <a:xfrm>
                <a:off x="5421318" y="2706257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9B70A8BF-E26E-48F3-8D6C-09D2E2926C34}"/>
                  </a:ext>
                </a:extLst>
              </p:cNvPr>
              <p:cNvSpPr/>
              <p:nvPr/>
            </p:nvSpPr>
            <p:spPr>
              <a:xfrm>
                <a:off x="5475230" y="1701938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80C9353B-407E-46C0-957D-7A8749467DB8}"/>
                  </a:ext>
                </a:extLst>
              </p:cNvPr>
              <p:cNvSpPr/>
              <p:nvPr/>
            </p:nvSpPr>
            <p:spPr>
              <a:xfrm>
                <a:off x="5225137" y="3246811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橢圓 130">
                <a:extLst>
                  <a:ext uri="{FF2B5EF4-FFF2-40B4-BE49-F238E27FC236}">
                    <a16:creationId xmlns:a16="http://schemas.microsoft.com/office/drawing/2014/main" id="{051D7F74-D092-4488-A64D-E0B672188A39}"/>
                  </a:ext>
                </a:extLst>
              </p:cNvPr>
              <p:cNvSpPr/>
              <p:nvPr/>
            </p:nvSpPr>
            <p:spPr>
              <a:xfrm>
                <a:off x="5181862" y="2514150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E8CB938F-D697-481D-BF7B-CA44807E5732}"/>
                  </a:ext>
                </a:extLst>
              </p:cNvPr>
              <p:cNvSpPr/>
              <p:nvPr/>
            </p:nvSpPr>
            <p:spPr>
              <a:xfrm>
                <a:off x="5534423" y="3379185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98F123F2-4C30-4424-A7F0-65CD89710077}"/>
                  </a:ext>
                </a:extLst>
              </p:cNvPr>
              <p:cNvSpPr/>
              <p:nvPr/>
            </p:nvSpPr>
            <p:spPr>
              <a:xfrm>
                <a:off x="4932508" y="1624063"/>
                <a:ext cx="115200" cy="11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5" name="語音泡泡: 圓角矩形 184">
                <a:extLst>
                  <a:ext uri="{FF2B5EF4-FFF2-40B4-BE49-F238E27FC236}">
                    <a16:creationId xmlns:a16="http://schemas.microsoft.com/office/drawing/2014/main" id="{3BF88F7E-5938-4176-ABEB-EA0D71298A87}"/>
                  </a:ext>
                </a:extLst>
              </p:cNvPr>
              <p:cNvSpPr/>
              <p:nvPr/>
            </p:nvSpPr>
            <p:spPr>
              <a:xfrm>
                <a:off x="3983782" y="3813918"/>
                <a:ext cx="1882138" cy="515824"/>
              </a:xfrm>
              <a:prstGeom prst="wedgeRoundRectCallout">
                <a:avLst>
                  <a:gd name="adj1" fmla="val 7507"/>
                  <a:gd name="adj2" fmla="val -77017"/>
                  <a:gd name="adj3" fmla="val 16667"/>
                </a:avLst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>
                    <a:solidFill>
                      <a:schemeClr val="accent3">
                        <a:lumMod val="50000"/>
                      </a:schemeClr>
                    </a:solidFill>
                  </a:rPr>
                  <a:t>Training samples collected</a:t>
                </a:r>
                <a:endParaRPr lang="zh-TW" altLang="en-US" sz="16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1EAD5714-389E-4B67-87BD-ABD654F0A1F3}"/>
              </a:ext>
            </a:extLst>
          </p:cNvPr>
          <p:cNvGrpSpPr/>
          <p:nvPr/>
        </p:nvGrpSpPr>
        <p:grpSpPr>
          <a:xfrm>
            <a:off x="6390031" y="1489710"/>
            <a:ext cx="2369173" cy="2839496"/>
            <a:chOff x="6390031" y="1489710"/>
            <a:chExt cx="2369173" cy="2839496"/>
          </a:xfrm>
        </p:grpSpPr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445FB76B-27A3-4A26-862C-5A6F62798631}"/>
                </a:ext>
              </a:extLst>
            </p:cNvPr>
            <p:cNvCxnSpPr/>
            <p:nvPr/>
          </p:nvCxnSpPr>
          <p:spPr>
            <a:xfrm flipV="1">
              <a:off x="6531474" y="1489710"/>
              <a:ext cx="0" cy="216408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6E2678D0-5078-43D8-A7EF-BEA9B15D64E5}"/>
                </a:ext>
              </a:extLst>
            </p:cNvPr>
            <p:cNvCxnSpPr/>
            <p:nvPr/>
          </p:nvCxnSpPr>
          <p:spPr>
            <a:xfrm>
              <a:off x="6390031" y="3519419"/>
              <a:ext cx="2369173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91C769F2-E674-4C95-8214-FB335AE18C5A}"/>
                </a:ext>
              </a:extLst>
            </p:cNvPr>
            <p:cNvSpPr/>
            <p:nvPr/>
          </p:nvSpPr>
          <p:spPr>
            <a:xfrm>
              <a:off x="6838362" y="3332661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55BE59CC-F8C7-41F3-8FA4-882FAA78F1E4}"/>
                </a:ext>
              </a:extLst>
            </p:cNvPr>
            <p:cNvSpPr/>
            <p:nvPr/>
          </p:nvSpPr>
          <p:spPr>
            <a:xfrm>
              <a:off x="7124610" y="2557605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3738DF4F-7ADA-40BD-8456-369A3147E1DB}"/>
                </a:ext>
              </a:extLst>
            </p:cNvPr>
            <p:cNvSpPr/>
            <p:nvPr/>
          </p:nvSpPr>
          <p:spPr>
            <a:xfrm>
              <a:off x="7051863" y="2806843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03246409-B365-4961-B1D1-66F6831A24F2}"/>
                </a:ext>
              </a:extLst>
            </p:cNvPr>
            <p:cNvSpPr/>
            <p:nvPr/>
          </p:nvSpPr>
          <p:spPr>
            <a:xfrm>
              <a:off x="6947473" y="2749281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62104472-4977-41E9-AABD-A628269E989A}"/>
                </a:ext>
              </a:extLst>
            </p:cNvPr>
            <p:cNvSpPr/>
            <p:nvPr/>
          </p:nvSpPr>
          <p:spPr>
            <a:xfrm>
              <a:off x="7098798" y="2986116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橢圓 138">
              <a:extLst>
                <a:ext uri="{FF2B5EF4-FFF2-40B4-BE49-F238E27FC236}">
                  <a16:creationId xmlns:a16="http://schemas.microsoft.com/office/drawing/2014/main" id="{C5130AE3-E266-40ED-90F7-DCA63B2F39FE}"/>
                </a:ext>
              </a:extLst>
            </p:cNvPr>
            <p:cNvSpPr/>
            <p:nvPr/>
          </p:nvSpPr>
          <p:spPr>
            <a:xfrm>
              <a:off x="7202439" y="3062738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36D8759F-0876-4A2B-B074-682B65D66EDA}"/>
                </a:ext>
              </a:extLst>
            </p:cNvPr>
            <p:cNvSpPr/>
            <p:nvPr/>
          </p:nvSpPr>
          <p:spPr>
            <a:xfrm>
              <a:off x="7010763" y="3137465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2487550F-0870-49F6-B6A1-6CE650E14F62}"/>
                </a:ext>
              </a:extLst>
            </p:cNvPr>
            <p:cNvSpPr/>
            <p:nvPr/>
          </p:nvSpPr>
          <p:spPr>
            <a:xfrm>
              <a:off x="7190422" y="3385049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橢圓 141">
              <a:extLst>
                <a:ext uri="{FF2B5EF4-FFF2-40B4-BE49-F238E27FC236}">
                  <a16:creationId xmlns:a16="http://schemas.microsoft.com/office/drawing/2014/main" id="{1B92526F-014B-4F3A-A817-42CE2BB49232}"/>
                </a:ext>
              </a:extLst>
            </p:cNvPr>
            <p:cNvSpPr/>
            <p:nvPr/>
          </p:nvSpPr>
          <p:spPr>
            <a:xfrm>
              <a:off x="6768979" y="2541239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B5C3591A-840A-4E19-A93D-B9DC1CAAA17E}"/>
                </a:ext>
              </a:extLst>
            </p:cNvPr>
            <p:cNvSpPr/>
            <p:nvPr/>
          </p:nvSpPr>
          <p:spPr>
            <a:xfrm>
              <a:off x="7405977" y="2423348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橢圓 143">
              <a:extLst>
                <a:ext uri="{FF2B5EF4-FFF2-40B4-BE49-F238E27FC236}">
                  <a16:creationId xmlns:a16="http://schemas.microsoft.com/office/drawing/2014/main" id="{8D879E63-0F60-4B5B-A6D0-C25C0DEC42DC}"/>
                </a:ext>
              </a:extLst>
            </p:cNvPr>
            <p:cNvSpPr/>
            <p:nvPr/>
          </p:nvSpPr>
          <p:spPr>
            <a:xfrm>
              <a:off x="7515088" y="1839968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>
              <a:extLst>
                <a:ext uri="{FF2B5EF4-FFF2-40B4-BE49-F238E27FC236}">
                  <a16:creationId xmlns:a16="http://schemas.microsoft.com/office/drawing/2014/main" id="{3E5B2087-221B-45B3-88D4-4A40C7E472AE}"/>
                </a:ext>
              </a:extLst>
            </p:cNvPr>
            <p:cNvSpPr/>
            <p:nvPr/>
          </p:nvSpPr>
          <p:spPr>
            <a:xfrm>
              <a:off x="7578378" y="2228152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1F743B69-C7FD-40CC-92C2-CB8EB113C74E}"/>
                </a:ext>
              </a:extLst>
            </p:cNvPr>
            <p:cNvSpPr/>
            <p:nvPr/>
          </p:nvSpPr>
          <p:spPr>
            <a:xfrm>
              <a:off x="7336594" y="1631926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A84EDFD0-9E25-44A3-A3FF-DB93C9EDE683}"/>
                </a:ext>
              </a:extLst>
            </p:cNvPr>
            <p:cNvSpPr/>
            <p:nvPr/>
          </p:nvSpPr>
          <p:spPr>
            <a:xfrm>
              <a:off x="7279705" y="2657027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F09CC371-0396-435A-9948-556959E3042D}"/>
                </a:ext>
              </a:extLst>
            </p:cNvPr>
            <p:cNvSpPr/>
            <p:nvPr/>
          </p:nvSpPr>
          <p:spPr>
            <a:xfrm>
              <a:off x="7361113" y="2547586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A3D8E4E3-F180-48FF-BB04-8872D47C39E7}"/>
                </a:ext>
              </a:extLst>
            </p:cNvPr>
            <p:cNvSpPr/>
            <p:nvPr/>
          </p:nvSpPr>
          <p:spPr>
            <a:xfrm>
              <a:off x="7263389" y="2803001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3FAAEC43-88BB-4531-A070-C3CE96156036}"/>
                </a:ext>
              </a:extLst>
            </p:cNvPr>
            <p:cNvSpPr/>
            <p:nvPr/>
          </p:nvSpPr>
          <p:spPr>
            <a:xfrm>
              <a:off x="7031094" y="1629275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橢圓 150">
              <a:extLst>
                <a:ext uri="{FF2B5EF4-FFF2-40B4-BE49-F238E27FC236}">
                  <a16:creationId xmlns:a16="http://schemas.microsoft.com/office/drawing/2014/main" id="{9232CF5A-2226-448E-92F0-C34D0F412AA3}"/>
                </a:ext>
              </a:extLst>
            </p:cNvPr>
            <p:cNvSpPr/>
            <p:nvPr/>
          </p:nvSpPr>
          <p:spPr>
            <a:xfrm>
              <a:off x="7172935" y="1787580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7A83D371-BFB8-4625-96DA-600C72271F8F}"/>
                </a:ext>
              </a:extLst>
            </p:cNvPr>
            <p:cNvSpPr/>
            <p:nvPr/>
          </p:nvSpPr>
          <p:spPr>
            <a:xfrm>
              <a:off x="7619863" y="2024126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橢圓 152">
              <a:extLst>
                <a:ext uri="{FF2B5EF4-FFF2-40B4-BE49-F238E27FC236}">
                  <a16:creationId xmlns:a16="http://schemas.microsoft.com/office/drawing/2014/main" id="{66B7209A-B765-4555-8FBF-BD442C0CAFCD}"/>
                </a:ext>
              </a:extLst>
            </p:cNvPr>
            <p:cNvSpPr/>
            <p:nvPr/>
          </p:nvSpPr>
          <p:spPr>
            <a:xfrm>
              <a:off x="7389804" y="1928089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>
              <a:extLst>
                <a:ext uri="{FF2B5EF4-FFF2-40B4-BE49-F238E27FC236}">
                  <a16:creationId xmlns:a16="http://schemas.microsoft.com/office/drawing/2014/main" id="{A2C751E6-D4C2-478E-944F-0ADB94576749}"/>
                </a:ext>
              </a:extLst>
            </p:cNvPr>
            <p:cNvSpPr/>
            <p:nvPr/>
          </p:nvSpPr>
          <p:spPr>
            <a:xfrm>
              <a:off x="7552080" y="1710728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05401D66-5BCB-475A-9D1B-E8E61CDFC419}"/>
                </a:ext>
              </a:extLst>
            </p:cNvPr>
            <p:cNvSpPr/>
            <p:nvPr/>
          </p:nvSpPr>
          <p:spPr>
            <a:xfrm>
              <a:off x="7281167" y="2111927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橢圓 155">
              <a:extLst>
                <a:ext uri="{FF2B5EF4-FFF2-40B4-BE49-F238E27FC236}">
                  <a16:creationId xmlns:a16="http://schemas.microsoft.com/office/drawing/2014/main" id="{8212A461-8608-402E-B743-A96870BA66AC}"/>
                </a:ext>
              </a:extLst>
            </p:cNvPr>
            <p:cNvSpPr/>
            <p:nvPr/>
          </p:nvSpPr>
          <p:spPr>
            <a:xfrm>
              <a:off x="7514333" y="1971738"/>
              <a:ext cx="104775" cy="1047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橢圓 156">
              <a:extLst>
                <a:ext uri="{FF2B5EF4-FFF2-40B4-BE49-F238E27FC236}">
                  <a16:creationId xmlns:a16="http://schemas.microsoft.com/office/drawing/2014/main" id="{EAB163ED-A5FA-4B5D-911C-F52179FBC776}"/>
                </a:ext>
              </a:extLst>
            </p:cNvPr>
            <p:cNvSpPr/>
            <p:nvPr/>
          </p:nvSpPr>
          <p:spPr>
            <a:xfrm>
              <a:off x="7513119" y="2753365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橢圓 157">
              <a:extLst>
                <a:ext uri="{FF2B5EF4-FFF2-40B4-BE49-F238E27FC236}">
                  <a16:creationId xmlns:a16="http://schemas.microsoft.com/office/drawing/2014/main" id="{B2469E6B-1458-4087-80D7-D6AC58E590AC}"/>
                </a:ext>
              </a:extLst>
            </p:cNvPr>
            <p:cNvSpPr/>
            <p:nvPr/>
          </p:nvSpPr>
          <p:spPr>
            <a:xfrm>
              <a:off x="7522236" y="296325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62E6B6E8-86DC-4C4E-851E-BC6984235CBA}"/>
                </a:ext>
              </a:extLst>
            </p:cNvPr>
            <p:cNvSpPr/>
            <p:nvPr/>
          </p:nvSpPr>
          <p:spPr>
            <a:xfrm>
              <a:off x="7757420" y="309705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橢圓 159">
              <a:extLst>
                <a:ext uri="{FF2B5EF4-FFF2-40B4-BE49-F238E27FC236}">
                  <a16:creationId xmlns:a16="http://schemas.microsoft.com/office/drawing/2014/main" id="{6711E5E3-F110-466F-8CCC-453B6CF6EDBF}"/>
                </a:ext>
              </a:extLst>
            </p:cNvPr>
            <p:cNvSpPr/>
            <p:nvPr/>
          </p:nvSpPr>
          <p:spPr>
            <a:xfrm>
              <a:off x="7659942" y="316424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橢圓 160">
              <a:extLst>
                <a:ext uri="{FF2B5EF4-FFF2-40B4-BE49-F238E27FC236}">
                  <a16:creationId xmlns:a16="http://schemas.microsoft.com/office/drawing/2014/main" id="{FC255A78-E0DE-4027-9045-66D3B695BA35}"/>
                </a:ext>
              </a:extLst>
            </p:cNvPr>
            <p:cNvSpPr/>
            <p:nvPr/>
          </p:nvSpPr>
          <p:spPr>
            <a:xfrm>
              <a:off x="7726208" y="276189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9AEB1667-93AA-4B7E-AA36-6F9464D8982C}"/>
                </a:ext>
              </a:extLst>
            </p:cNvPr>
            <p:cNvSpPr/>
            <p:nvPr/>
          </p:nvSpPr>
          <p:spPr>
            <a:xfrm>
              <a:off x="7800695" y="337462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橢圓 162">
              <a:extLst>
                <a:ext uri="{FF2B5EF4-FFF2-40B4-BE49-F238E27FC236}">
                  <a16:creationId xmlns:a16="http://schemas.microsoft.com/office/drawing/2014/main" id="{6F8DC5BD-B1C2-46C4-87CE-FC30B1FB69DD}"/>
                </a:ext>
              </a:extLst>
            </p:cNvPr>
            <p:cNvSpPr/>
            <p:nvPr/>
          </p:nvSpPr>
          <p:spPr>
            <a:xfrm>
              <a:off x="7541940" y="3090891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4" name="橢圓 163">
              <a:extLst>
                <a:ext uri="{FF2B5EF4-FFF2-40B4-BE49-F238E27FC236}">
                  <a16:creationId xmlns:a16="http://schemas.microsoft.com/office/drawing/2014/main" id="{A654F115-B4D8-4A9E-9AE4-2CFE44F5CE93}"/>
                </a:ext>
              </a:extLst>
            </p:cNvPr>
            <p:cNvSpPr/>
            <p:nvPr/>
          </p:nvSpPr>
          <p:spPr>
            <a:xfrm>
              <a:off x="7444462" y="3158076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>
              <a:extLst>
                <a:ext uri="{FF2B5EF4-FFF2-40B4-BE49-F238E27FC236}">
                  <a16:creationId xmlns:a16="http://schemas.microsoft.com/office/drawing/2014/main" id="{A77DE776-C05B-46A6-A565-93BA28FE469C}"/>
                </a:ext>
              </a:extLst>
            </p:cNvPr>
            <p:cNvSpPr/>
            <p:nvPr/>
          </p:nvSpPr>
          <p:spPr>
            <a:xfrm>
              <a:off x="7585215" y="3368456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483EEDDC-B6E5-4DFA-AD6E-8B28D115C755}"/>
                </a:ext>
              </a:extLst>
            </p:cNvPr>
            <p:cNvSpPr/>
            <p:nvPr/>
          </p:nvSpPr>
          <p:spPr>
            <a:xfrm>
              <a:off x="8066624" y="203175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352D7FB5-70ED-4959-B23B-1B1A34A93A9B}"/>
                </a:ext>
              </a:extLst>
            </p:cNvPr>
            <p:cNvSpPr/>
            <p:nvPr/>
          </p:nvSpPr>
          <p:spPr>
            <a:xfrm>
              <a:off x="7851144" y="2025591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6A28ECDF-9296-4524-A089-680238D556D6}"/>
                </a:ext>
              </a:extLst>
            </p:cNvPr>
            <p:cNvSpPr/>
            <p:nvPr/>
          </p:nvSpPr>
          <p:spPr>
            <a:xfrm>
              <a:off x="7983620" y="2326575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635808B0-6495-4BF0-812A-0E36A4843104}"/>
                </a:ext>
              </a:extLst>
            </p:cNvPr>
            <p:cNvSpPr/>
            <p:nvPr/>
          </p:nvSpPr>
          <p:spPr>
            <a:xfrm>
              <a:off x="7768140" y="2320407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橢圓 169">
              <a:extLst>
                <a:ext uri="{FF2B5EF4-FFF2-40B4-BE49-F238E27FC236}">
                  <a16:creationId xmlns:a16="http://schemas.microsoft.com/office/drawing/2014/main" id="{E68B816F-10A9-4982-85A5-6296FFA61469}"/>
                </a:ext>
              </a:extLst>
            </p:cNvPr>
            <p:cNvSpPr/>
            <p:nvPr/>
          </p:nvSpPr>
          <p:spPr>
            <a:xfrm>
              <a:off x="7706573" y="2506624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C209E478-B7FB-4A56-90A8-D6F211B80BA0}"/>
                </a:ext>
              </a:extLst>
            </p:cNvPr>
            <p:cNvSpPr/>
            <p:nvPr/>
          </p:nvSpPr>
          <p:spPr>
            <a:xfrm>
              <a:off x="7609095" y="257380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橢圓 171">
              <a:extLst>
                <a:ext uri="{FF2B5EF4-FFF2-40B4-BE49-F238E27FC236}">
                  <a16:creationId xmlns:a16="http://schemas.microsoft.com/office/drawing/2014/main" id="{3698ED8F-9826-45AA-9A4B-83BC48F3C73F}"/>
                </a:ext>
              </a:extLst>
            </p:cNvPr>
            <p:cNvSpPr/>
            <p:nvPr/>
          </p:nvSpPr>
          <p:spPr>
            <a:xfrm>
              <a:off x="7749848" y="278418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橢圓 172">
              <a:extLst>
                <a:ext uri="{FF2B5EF4-FFF2-40B4-BE49-F238E27FC236}">
                  <a16:creationId xmlns:a16="http://schemas.microsoft.com/office/drawing/2014/main" id="{43962B4A-7583-43A0-8F83-D5218EDCEA21}"/>
                </a:ext>
              </a:extLst>
            </p:cNvPr>
            <p:cNvSpPr/>
            <p:nvPr/>
          </p:nvSpPr>
          <p:spPr>
            <a:xfrm>
              <a:off x="7852723" y="1644338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橢圓 173">
              <a:extLst>
                <a:ext uri="{FF2B5EF4-FFF2-40B4-BE49-F238E27FC236}">
                  <a16:creationId xmlns:a16="http://schemas.microsoft.com/office/drawing/2014/main" id="{8DDA3213-7FCE-435E-81D6-65861CC08768}"/>
                </a:ext>
              </a:extLst>
            </p:cNvPr>
            <p:cNvSpPr/>
            <p:nvPr/>
          </p:nvSpPr>
          <p:spPr>
            <a:xfrm>
              <a:off x="7755245" y="1711523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橢圓 174">
              <a:extLst>
                <a:ext uri="{FF2B5EF4-FFF2-40B4-BE49-F238E27FC236}">
                  <a16:creationId xmlns:a16="http://schemas.microsoft.com/office/drawing/2014/main" id="{5BF5C05B-BCB7-4617-A8DE-C5083DC5E151}"/>
                </a:ext>
              </a:extLst>
            </p:cNvPr>
            <p:cNvSpPr/>
            <p:nvPr/>
          </p:nvSpPr>
          <p:spPr>
            <a:xfrm>
              <a:off x="7895998" y="1921903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C07F8B97-D8D0-412F-A94E-FDF07F2C39F4}"/>
                </a:ext>
              </a:extLst>
            </p:cNvPr>
            <p:cNvSpPr/>
            <p:nvPr/>
          </p:nvSpPr>
          <p:spPr>
            <a:xfrm>
              <a:off x="8086786" y="2656885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8AA28262-42AC-4083-9D3F-8A5876C1D992}"/>
                </a:ext>
              </a:extLst>
            </p:cNvPr>
            <p:cNvSpPr/>
            <p:nvPr/>
          </p:nvSpPr>
          <p:spPr>
            <a:xfrm>
              <a:off x="7871306" y="2650717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0552D8B3-34C6-4A09-AEEF-907862936D86}"/>
                </a:ext>
              </a:extLst>
            </p:cNvPr>
            <p:cNvSpPr/>
            <p:nvPr/>
          </p:nvSpPr>
          <p:spPr>
            <a:xfrm>
              <a:off x="7916160" y="254702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9FA638B7-CB6E-4857-95BD-BC3FE48E2083}"/>
                </a:ext>
              </a:extLst>
            </p:cNvPr>
            <p:cNvSpPr/>
            <p:nvPr/>
          </p:nvSpPr>
          <p:spPr>
            <a:xfrm>
              <a:off x="8224199" y="1751767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2E9CBD41-1979-450B-AA8A-95B2DF9DCBA8}"/>
                </a:ext>
              </a:extLst>
            </p:cNvPr>
            <p:cNvSpPr/>
            <p:nvPr/>
          </p:nvSpPr>
          <p:spPr>
            <a:xfrm>
              <a:off x="8008719" y="1745599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橢圓 180">
              <a:extLst>
                <a:ext uri="{FF2B5EF4-FFF2-40B4-BE49-F238E27FC236}">
                  <a16:creationId xmlns:a16="http://schemas.microsoft.com/office/drawing/2014/main" id="{F49DE57A-96E0-4CD2-B7BB-03C19A39C1EC}"/>
                </a:ext>
              </a:extLst>
            </p:cNvPr>
            <p:cNvSpPr/>
            <p:nvPr/>
          </p:nvSpPr>
          <p:spPr>
            <a:xfrm>
              <a:off x="8053573" y="1641911"/>
              <a:ext cx="115200" cy="11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語音泡泡: 圓角矩形 185">
              <a:extLst>
                <a:ext uri="{FF2B5EF4-FFF2-40B4-BE49-F238E27FC236}">
                  <a16:creationId xmlns:a16="http://schemas.microsoft.com/office/drawing/2014/main" id="{EB33A354-4E38-4CD4-B859-CAB750138CA2}"/>
                </a:ext>
              </a:extLst>
            </p:cNvPr>
            <p:cNvSpPr/>
            <p:nvPr/>
          </p:nvSpPr>
          <p:spPr>
            <a:xfrm>
              <a:off x="6725626" y="3813382"/>
              <a:ext cx="1882138" cy="515824"/>
            </a:xfrm>
            <a:prstGeom prst="wedgeRoundRectCallout">
              <a:avLst>
                <a:gd name="adj1" fmla="val 7507"/>
                <a:gd name="adj2" fmla="val -77017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solidFill>
                    <a:schemeClr val="accent3">
                      <a:lumMod val="50000"/>
                    </a:schemeClr>
                  </a:solidFill>
                </a:rPr>
                <a:t>Real samples on production</a:t>
              </a:r>
              <a:endParaRPr lang="zh-TW" altLang="en-US" sz="16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FA8EB0F3-C89A-4C4F-BDDE-485A6D506C3A}"/>
              </a:ext>
            </a:extLst>
          </p:cNvPr>
          <p:cNvGrpSpPr/>
          <p:nvPr/>
        </p:nvGrpSpPr>
        <p:grpSpPr>
          <a:xfrm>
            <a:off x="4714672" y="4382883"/>
            <a:ext cx="3300620" cy="458128"/>
            <a:chOff x="4703185" y="4411980"/>
            <a:chExt cx="3300620" cy="458128"/>
          </a:xfrm>
        </p:grpSpPr>
        <p:sp>
          <p:nvSpPr>
            <p:cNvPr id="191" name="左大括弧 190">
              <a:extLst>
                <a:ext uri="{FF2B5EF4-FFF2-40B4-BE49-F238E27FC236}">
                  <a16:creationId xmlns:a16="http://schemas.microsoft.com/office/drawing/2014/main" id="{75F35CFD-3230-4F89-95D2-E76B473A9F20}"/>
                </a:ext>
              </a:extLst>
            </p:cNvPr>
            <p:cNvSpPr/>
            <p:nvPr/>
          </p:nvSpPr>
          <p:spPr>
            <a:xfrm rot="16200000">
              <a:off x="6204293" y="3159719"/>
              <a:ext cx="222222" cy="2726743"/>
            </a:xfrm>
            <a:prstGeom prst="leftBrace">
              <a:avLst>
                <a:gd name="adj1" fmla="val 166514"/>
                <a:gd name="adj2" fmla="val 50000"/>
              </a:avLst>
            </a:prstGeom>
            <a:ln w="25400">
              <a:solidFill>
                <a:schemeClr val="accent2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文字方塊 191">
              <a:extLst>
                <a:ext uri="{FF2B5EF4-FFF2-40B4-BE49-F238E27FC236}">
                  <a16:creationId xmlns:a16="http://schemas.microsoft.com/office/drawing/2014/main" id="{10732ECA-3B2E-493D-8C50-1B34E4E5861E}"/>
                </a:ext>
              </a:extLst>
            </p:cNvPr>
            <p:cNvSpPr txBox="1"/>
            <p:nvPr/>
          </p:nvSpPr>
          <p:spPr>
            <a:xfrm>
              <a:off x="4703185" y="4623887"/>
              <a:ext cx="33006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2"/>
                  </a:solidFill>
                  <a:latin typeface="Calibri"/>
                  <a:cs typeface="Calibri"/>
                </a:rPr>
                <a:t>The same distribution?</a:t>
              </a:r>
              <a:endParaRPr lang="zh-TW" altLang="en-US" sz="1600" b="1" dirty="0">
                <a:solidFill>
                  <a:schemeClr val="accent2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4" name="群組 193">
            <a:extLst>
              <a:ext uri="{FF2B5EF4-FFF2-40B4-BE49-F238E27FC236}">
                <a16:creationId xmlns:a16="http://schemas.microsoft.com/office/drawing/2014/main" id="{B5354DF5-172F-4C5B-95AE-3004FA278EBC}"/>
              </a:ext>
            </a:extLst>
          </p:cNvPr>
          <p:cNvGrpSpPr/>
          <p:nvPr/>
        </p:nvGrpSpPr>
        <p:grpSpPr>
          <a:xfrm>
            <a:off x="985499" y="4406534"/>
            <a:ext cx="2358723" cy="458128"/>
            <a:chOff x="4703185" y="4411980"/>
            <a:chExt cx="3300620" cy="458128"/>
          </a:xfrm>
        </p:grpSpPr>
        <p:sp>
          <p:nvSpPr>
            <p:cNvPr id="195" name="左大括弧 194">
              <a:extLst>
                <a:ext uri="{FF2B5EF4-FFF2-40B4-BE49-F238E27FC236}">
                  <a16:creationId xmlns:a16="http://schemas.microsoft.com/office/drawing/2014/main" id="{1F3FB448-1786-476D-AF98-965CF6DDCD36}"/>
                </a:ext>
              </a:extLst>
            </p:cNvPr>
            <p:cNvSpPr/>
            <p:nvPr/>
          </p:nvSpPr>
          <p:spPr>
            <a:xfrm rot="16200000">
              <a:off x="6204293" y="3159719"/>
              <a:ext cx="222222" cy="2726743"/>
            </a:xfrm>
            <a:prstGeom prst="leftBrace">
              <a:avLst>
                <a:gd name="adj1" fmla="val 166514"/>
                <a:gd name="adj2" fmla="val 50000"/>
              </a:avLst>
            </a:prstGeom>
            <a:ln w="25400">
              <a:solidFill>
                <a:schemeClr val="accent2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文字方塊 195">
              <a:extLst>
                <a:ext uri="{FF2B5EF4-FFF2-40B4-BE49-F238E27FC236}">
                  <a16:creationId xmlns:a16="http://schemas.microsoft.com/office/drawing/2014/main" id="{C9823534-9A87-4008-9414-E90248E72345}"/>
                </a:ext>
              </a:extLst>
            </p:cNvPr>
            <p:cNvSpPr txBox="1"/>
            <p:nvPr/>
          </p:nvSpPr>
          <p:spPr>
            <a:xfrm>
              <a:off x="4703185" y="4623887"/>
              <a:ext cx="33006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2"/>
                  </a:solidFill>
                  <a:latin typeface="Calibri"/>
                  <a:cs typeface="Calibri"/>
                </a:rPr>
                <a:t>You never have this!</a:t>
              </a:r>
              <a:endParaRPr lang="zh-TW" altLang="en-US" sz="1600" b="1" dirty="0">
                <a:solidFill>
                  <a:schemeClr val="accent2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0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Corporate_Template_150506">
  <a:themeElements>
    <a:clrScheme name="CORP_PPT_TMPLT">
      <a:dk1>
        <a:sysClr val="windowText" lastClr="000000"/>
      </a:dk1>
      <a:lt1>
        <a:sysClr val="window" lastClr="FFFFFF"/>
      </a:lt1>
      <a:dk2>
        <a:srgbClr val="414141"/>
      </a:dk2>
      <a:lt2>
        <a:srgbClr val="E7E6E6"/>
      </a:lt2>
      <a:accent1>
        <a:srgbClr val="4FC1E9"/>
      </a:accent1>
      <a:accent2>
        <a:srgbClr val="EC5363"/>
      </a:accent2>
      <a:accent3>
        <a:srgbClr val="FFCD53"/>
      </a:accent3>
      <a:accent4>
        <a:srgbClr val="49CEAE"/>
      </a:accent4>
      <a:accent5>
        <a:srgbClr val="A2D190"/>
      </a:accent5>
      <a:accent6>
        <a:srgbClr val="A5A5A5"/>
      </a:accent6>
      <a:hlink>
        <a:srgbClr val="C00000"/>
      </a:hlink>
      <a:folHlink>
        <a:srgbClr val="C00000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BF" id="{A6228411-CA08-904C-B2BB-38EC0B987854}" vid="{C9DF519D-B181-0F46-B6FA-BEE105BE2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PPT_Corporate_Template_150506</Template>
  <TotalTime>25574</TotalTime>
  <Words>1354</Words>
  <Application>Microsoft Office PowerPoint</Application>
  <PresentationFormat>如螢幕大小 (16:9)</PresentationFormat>
  <Paragraphs>588</Paragraphs>
  <Slides>31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ＭＳ Ｐゴシック</vt:lpstr>
      <vt:lpstr>PingFang TC</vt:lpstr>
      <vt:lpstr>微軟正黑體</vt:lpstr>
      <vt:lpstr>Arial</vt:lpstr>
      <vt:lpstr>Calibri</vt:lpstr>
      <vt:lpstr>Calibri Light</vt:lpstr>
      <vt:lpstr>Cambria Math</vt:lpstr>
      <vt:lpstr>Consolas</vt:lpstr>
      <vt:lpstr>Wingdings</vt:lpstr>
      <vt:lpstr>PPT_Corporate_Template_150506</vt:lpstr>
      <vt:lpstr>Practical Machine Learning</vt:lpstr>
      <vt:lpstr>Outline</vt:lpstr>
      <vt:lpstr>Lab 1. Recap of Neural Network</vt:lpstr>
      <vt:lpstr>Recap 1. Basics of Neural Network</vt:lpstr>
      <vt:lpstr>Recap 1. Basics of Neural Network</vt:lpstr>
      <vt:lpstr>Recap 1. Basics of Neural Network</vt:lpstr>
      <vt:lpstr>Recap 1. Basics of Neural Network</vt:lpstr>
      <vt:lpstr>Recap 1. Basics of Neural Network</vt:lpstr>
      <vt:lpstr>Recap 4. Over-fitting vs. Under-fitting</vt:lpstr>
      <vt:lpstr>Recap 4. Over-fitting vs. Under-fitting</vt:lpstr>
      <vt:lpstr>Recap 4. Over-fitting vs. Under-fitting</vt:lpstr>
      <vt:lpstr>Recap 4. Over-fitting vs. Under-fitting</vt:lpstr>
      <vt:lpstr>Recap 4. Over-fitting vs. Under-fitting</vt:lpstr>
      <vt:lpstr>Lab 2. Convolutional Neural Network</vt:lpstr>
      <vt:lpstr>Review: Animal Guess</vt:lpstr>
      <vt:lpstr>Review: Animal Guess</vt:lpstr>
      <vt:lpstr>Convolutional Neural Network</vt:lpstr>
      <vt:lpstr>Convolutional Neural Network</vt:lpstr>
      <vt:lpstr>Convolutional Neural Network</vt:lpstr>
      <vt:lpstr>Convolutional Mask</vt:lpstr>
      <vt:lpstr>Convolutional Mask</vt:lpstr>
      <vt:lpstr>Convolutional Mask</vt:lpstr>
      <vt:lpstr>Convolutional Mask</vt:lpstr>
      <vt:lpstr>Pooling Layer</vt:lpstr>
      <vt:lpstr>Convolutional Neural Network</vt:lpstr>
      <vt:lpstr>Dropout Layer</vt:lpstr>
      <vt:lpstr>Batch Normalization Layer</vt:lpstr>
      <vt:lpstr>Batch Normalization Layer</vt:lpstr>
      <vt:lpstr>Batch Normalization Layer</vt:lpstr>
      <vt:lpstr>Lab 3. Transfer Learning  with Pre-trained Model</vt:lpstr>
      <vt:lpstr>Lab /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Bylina (MKT-US)</dc:creator>
  <cp:lastModifiedBy>Jessee Kung (RD-TW)</cp:lastModifiedBy>
  <cp:revision>352</cp:revision>
  <cp:lastPrinted>2014-12-02T16:05:38Z</cp:lastPrinted>
  <dcterms:created xsi:type="dcterms:W3CDTF">2015-06-29T14:08:57Z</dcterms:created>
  <dcterms:modified xsi:type="dcterms:W3CDTF">2019-12-17T05:10:37Z</dcterms:modified>
</cp:coreProperties>
</file>